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73"/>
  </p:notesMasterIdLst>
  <p:handoutMasterIdLst>
    <p:handoutMasterId r:id="rId74"/>
  </p:handoutMasterIdLst>
  <p:sldIdLst>
    <p:sldId id="444" r:id="rId6"/>
    <p:sldId id="445" r:id="rId7"/>
    <p:sldId id="374" r:id="rId8"/>
    <p:sldId id="387" r:id="rId9"/>
    <p:sldId id="541" r:id="rId10"/>
    <p:sldId id="479" r:id="rId11"/>
    <p:sldId id="551" r:id="rId12"/>
    <p:sldId id="477" r:id="rId13"/>
    <p:sldId id="480" r:id="rId14"/>
    <p:sldId id="481" r:id="rId15"/>
    <p:sldId id="550" r:id="rId16"/>
    <p:sldId id="544" r:id="rId17"/>
    <p:sldId id="542" r:id="rId18"/>
    <p:sldId id="543" r:id="rId19"/>
    <p:sldId id="483" r:id="rId20"/>
    <p:sldId id="554" r:id="rId21"/>
    <p:sldId id="447" r:id="rId22"/>
    <p:sldId id="485" r:id="rId23"/>
    <p:sldId id="486" r:id="rId24"/>
    <p:sldId id="487" r:id="rId25"/>
    <p:sldId id="488" r:id="rId26"/>
    <p:sldId id="489" r:id="rId27"/>
    <p:sldId id="555" r:id="rId28"/>
    <p:sldId id="491" r:id="rId29"/>
    <p:sldId id="492" r:id="rId30"/>
    <p:sldId id="547" r:id="rId31"/>
    <p:sldId id="494" r:id="rId32"/>
    <p:sldId id="495" r:id="rId33"/>
    <p:sldId id="497" r:id="rId34"/>
    <p:sldId id="557" r:id="rId35"/>
    <p:sldId id="537" r:id="rId36"/>
    <p:sldId id="500" r:id="rId37"/>
    <p:sldId id="501" r:id="rId38"/>
    <p:sldId id="502" r:id="rId39"/>
    <p:sldId id="503" r:id="rId40"/>
    <p:sldId id="504" r:id="rId41"/>
    <p:sldId id="505" r:id="rId42"/>
    <p:sldId id="506" r:id="rId43"/>
    <p:sldId id="538" r:id="rId44"/>
    <p:sldId id="508" r:id="rId45"/>
    <p:sldId id="509" r:id="rId46"/>
    <p:sldId id="510" r:id="rId47"/>
    <p:sldId id="511" r:id="rId48"/>
    <p:sldId id="512" r:id="rId49"/>
    <p:sldId id="513" r:id="rId50"/>
    <p:sldId id="514" r:id="rId51"/>
    <p:sldId id="539" r:id="rId52"/>
    <p:sldId id="517" r:id="rId53"/>
    <p:sldId id="518" r:id="rId54"/>
    <p:sldId id="519" r:id="rId55"/>
    <p:sldId id="520" r:id="rId56"/>
    <p:sldId id="521" r:id="rId57"/>
    <p:sldId id="522" r:id="rId58"/>
    <p:sldId id="523" r:id="rId59"/>
    <p:sldId id="546" r:id="rId60"/>
    <p:sldId id="525" r:id="rId61"/>
    <p:sldId id="553" r:id="rId62"/>
    <p:sldId id="526" r:id="rId63"/>
    <p:sldId id="527" r:id="rId64"/>
    <p:sldId id="528" r:id="rId65"/>
    <p:sldId id="529" r:id="rId66"/>
    <p:sldId id="530" r:id="rId67"/>
    <p:sldId id="531" r:id="rId68"/>
    <p:sldId id="533" r:id="rId69"/>
    <p:sldId id="552" r:id="rId70"/>
    <p:sldId id="556" r:id="rId71"/>
    <p:sldId id="534" r:id="rId72"/>
  </p:sldIdLst>
  <p:sldSz cx="9906000" cy="6858000" type="A4"/>
  <p:notesSz cx="6797675" cy="9926638"/>
  <p:embeddedFontLst>
    <p:embeddedFont>
      <p:font typeface="Roboto" panose="020F0502020204030204" pitchFamily="2" charset="0"/>
      <p:regular r:id="rId75"/>
      <p:bold r:id="rId76"/>
      <p:italic r:id="rId77"/>
      <p:boldItalic r:id="rId78"/>
    </p:embeddedFont>
    <p:embeddedFont>
      <p:font typeface="United Curriculum" panose="020B0604020202020204" charset="0"/>
      <p:regular r:id="rId79"/>
      <p:bold r:id="rId80"/>
      <p:italic r:id="rId81"/>
      <p:boldItalic r:id="rId8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54EB606-1E47-40C8-AB44-EFDC72FD60BB}">
          <p14:sldIdLst>
            <p14:sldId id="444"/>
            <p14:sldId id="445"/>
          </p14:sldIdLst>
        </p14:section>
        <p14:section name="Principles" id="{25543592-7B2E-4D90-ADCC-1203C380C0C2}">
          <p14:sldIdLst>
            <p14:sldId id="374"/>
            <p14:sldId id="387"/>
          </p14:sldIdLst>
        </p14:section>
        <p14:section name="Summary" id="{7B2F8B80-6FB2-4AB1-832F-2524794D112F}">
          <p14:sldIdLst>
            <p14:sldId id="541"/>
            <p14:sldId id="479"/>
            <p14:sldId id="551"/>
            <p14:sldId id="477"/>
            <p14:sldId id="480"/>
            <p14:sldId id="481"/>
            <p14:sldId id="550"/>
          </p14:sldIdLst>
        </p14:section>
        <p14:section name="EYFS" id="{3EBE5A6B-6257-48C2-AED7-5E98FB3AF3EE}">
          <p14:sldIdLst>
            <p14:sldId id="544"/>
            <p14:sldId id="542"/>
            <p14:sldId id="543"/>
          </p14:sldIdLst>
        </p14:section>
        <p14:section name="KS1-2" id="{B9F5F7B6-AEBD-4506-AC98-92388130A15F}">
          <p14:sldIdLst>
            <p14:sldId id="483"/>
          </p14:sldIdLst>
        </p14:section>
        <p14:section name="Year 1" id="{B22635AB-088E-4285-B6CD-032C310C8C82}">
          <p14:sldIdLst>
            <p14:sldId id="554"/>
            <p14:sldId id="447"/>
            <p14:sldId id="485"/>
            <p14:sldId id="486"/>
            <p14:sldId id="487"/>
            <p14:sldId id="488"/>
            <p14:sldId id="489"/>
          </p14:sldIdLst>
        </p14:section>
        <p14:section name="Year 2" id="{19FEAAF5-0961-43CB-8F97-304DABC3024D}">
          <p14:sldIdLst>
            <p14:sldId id="555"/>
            <p14:sldId id="491"/>
            <p14:sldId id="492"/>
            <p14:sldId id="547"/>
            <p14:sldId id="494"/>
            <p14:sldId id="495"/>
            <p14:sldId id="497"/>
            <p14:sldId id="557"/>
          </p14:sldIdLst>
        </p14:section>
        <p14:section name="Year 3" id="{2FFC040A-633D-45D1-A93A-AAC012D0CB2E}">
          <p14:sldIdLst>
            <p14:sldId id="537"/>
            <p14:sldId id="500"/>
            <p14:sldId id="501"/>
            <p14:sldId id="502"/>
            <p14:sldId id="503"/>
            <p14:sldId id="504"/>
            <p14:sldId id="505"/>
            <p14:sldId id="506"/>
          </p14:sldIdLst>
        </p14:section>
        <p14:section name="Year 4" id="{455C08A2-D8EF-4381-9092-6D870A636EBB}">
          <p14:sldIdLst>
            <p14:sldId id="538"/>
            <p14:sldId id="508"/>
            <p14:sldId id="509"/>
            <p14:sldId id="510"/>
            <p14:sldId id="511"/>
            <p14:sldId id="512"/>
            <p14:sldId id="513"/>
            <p14:sldId id="514"/>
          </p14:sldIdLst>
        </p14:section>
        <p14:section name="Year 5" id="{D720FECB-9C37-4D1F-8AEB-2408E62DBDA9}">
          <p14:sldIdLst>
            <p14:sldId id="539"/>
            <p14:sldId id="517"/>
            <p14:sldId id="518"/>
            <p14:sldId id="519"/>
            <p14:sldId id="520"/>
            <p14:sldId id="521"/>
            <p14:sldId id="522"/>
            <p14:sldId id="523"/>
            <p14:sldId id="546"/>
            <p14:sldId id="525"/>
          </p14:sldIdLst>
        </p14:section>
        <p14:section name="Year 6" id="{5DC4E05D-FBFD-4EEC-8E05-E5A540B0FF12}">
          <p14:sldIdLst>
            <p14:sldId id="553"/>
            <p14:sldId id="526"/>
            <p14:sldId id="527"/>
            <p14:sldId id="528"/>
            <p14:sldId id="529"/>
            <p14:sldId id="530"/>
            <p14:sldId id="531"/>
            <p14:sldId id="533"/>
            <p14:sldId id="552"/>
            <p14:sldId id="556"/>
            <p14:sldId id="5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80BB4E-2060-70EB-6754-BFE88E52CB0A}" name="Ellen Counter" initials="EC" userId="S::ellen.counter@unitedlearning.org.uk::86f99226-8081-468c-8cb1-e073dbf468e1" providerId="AD"/>
  <p188:author id="{84FAD479-02D9-AE1D-96CE-0E81AC46F11F}" name="Faye Johnson" initials="FJ" userId="S::faye.johnson@unitedlearning.org.uk::d8615b50-3036-4b21-8316-81c27d61a7e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9C64"/>
    <a:srgbClr val="000000"/>
    <a:srgbClr val="0000FF"/>
    <a:srgbClr val="D9EBD9"/>
    <a:srgbClr val="FCE1C3"/>
    <a:srgbClr val="BFE3EF"/>
    <a:srgbClr val="8262A6"/>
    <a:srgbClr val="E6E6E6"/>
    <a:srgbClr val="B4A1CA"/>
    <a:srgbClr val="C2C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48"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Master" Target="slideMasters/slideMaster2.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3.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6.fntdata"/><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1.fntdata"/><Relationship Id="rId83" Type="http://schemas.openxmlformats.org/officeDocument/2006/relationships/commentAuthors" Target="commentAuthors.xml"/><Relationship Id="rId88"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2.fntdata"/><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50443" y="1"/>
            <a:ext cx="2945659" cy="498055"/>
          </a:xfrm>
          <a:prstGeom prst="rect">
            <a:avLst/>
          </a:prstGeom>
        </p:spPr>
        <p:txBody>
          <a:bodyPr vert="horz" lIns="91440" tIns="45720" rIns="91440" bIns="45720" rtlCol="0"/>
          <a:lstStyle>
            <a:lvl1pPr algn="r">
              <a:defRPr sz="1200"/>
            </a:lvl1pPr>
          </a:lstStyle>
          <a:p>
            <a:fld id="{F4BB0CAA-05EE-4C9B-87E1-B84DD3F9BCC4}" type="datetimeFigureOut">
              <a:rPr lang="en-GB" smtClean="0"/>
              <a:t>09/09/2025</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50443" y="9428584"/>
            <a:ext cx="2945659" cy="498054"/>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8055"/>
          </a:xfrm>
          <a:prstGeom prst="rect">
            <a:avLst/>
          </a:prstGeom>
        </p:spPr>
        <p:txBody>
          <a:bodyPr vert="horz" lIns="91440" tIns="45720" rIns="91440" bIns="45720" rtlCol="0"/>
          <a:lstStyle>
            <a:lvl1pPr algn="r">
              <a:defRPr sz="1200"/>
            </a:lvl1pPr>
          </a:lstStyle>
          <a:p>
            <a:fld id="{C6CD3110-32D0-4452-834B-9411AA728368}" type="datetimeFigureOut">
              <a:rPr lang="en-GB" smtClean="0"/>
              <a:t>09/09/2025</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4"/>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a:t>
            </a:fld>
            <a:endParaRPr lang="en-GB"/>
          </a:p>
        </p:txBody>
      </p:sp>
    </p:spTree>
    <p:extLst>
      <p:ext uri="{BB962C8B-B14F-4D97-AF65-F5344CB8AC3E}">
        <p14:creationId xmlns:p14="http://schemas.microsoft.com/office/powerpoint/2010/main" val="3626862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240792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For Teachers</a:t>
            </a:r>
            <a:endParaRPr lang="en-GB" sz="2400" b="1">
              <a:solidFill>
                <a:srgbClr val="FFFFFF"/>
              </a:solidFill>
              <a:latin typeface="United Curriculum" pitchFamily="2"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0" y="1420852"/>
            <a:ext cx="5495636"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ayout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1" name="Rectangle 20">
            <a:extLst>
              <a:ext uri="{FF2B5EF4-FFF2-40B4-BE49-F238E27FC236}">
                <a16:creationId xmlns:a16="http://schemas.microsoft.com/office/drawing/2014/main" id="{17BBC2DC-4CFC-6EA0-0D13-59CF8F5CEF7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22" name="Straight Connector 21">
            <a:extLst>
              <a:ext uri="{FF2B5EF4-FFF2-40B4-BE49-F238E27FC236}">
                <a16:creationId xmlns:a16="http://schemas.microsoft.com/office/drawing/2014/main" id="{E7A0D05B-DF0C-1ADE-CF37-F8A33880BC76}"/>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198C1E5-177D-546D-2720-CA7A851E0E3A}"/>
              </a:ext>
            </a:extLst>
          </p:cNvPr>
          <p:cNvGrpSpPr/>
          <p:nvPr userDrawn="1"/>
        </p:nvGrpSpPr>
        <p:grpSpPr>
          <a:xfrm>
            <a:off x="-636252" y="6261570"/>
            <a:ext cx="1260323" cy="1192859"/>
            <a:chOff x="-2681662" y="4062078"/>
            <a:chExt cx="2019221" cy="1911133"/>
          </a:xfrm>
        </p:grpSpPr>
        <p:sp>
          <p:nvSpPr>
            <p:cNvPr id="25" name="Arc 24">
              <a:extLst>
                <a:ext uri="{FF2B5EF4-FFF2-40B4-BE49-F238E27FC236}">
                  <a16:creationId xmlns:a16="http://schemas.microsoft.com/office/drawing/2014/main" id="{6619ACD8-6AE8-D768-B52F-34BE54B6067B}"/>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26" name="Picture 25">
              <a:extLst>
                <a:ext uri="{FF2B5EF4-FFF2-40B4-BE49-F238E27FC236}">
                  <a16:creationId xmlns:a16="http://schemas.microsoft.com/office/drawing/2014/main" id="{2C554A93-0703-221E-61BE-AFDF6DD726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28" name="Text Placeholder 2">
            <a:extLst>
              <a:ext uri="{FF2B5EF4-FFF2-40B4-BE49-F238E27FC236}">
                <a16:creationId xmlns:a16="http://schemas.microsoft.com/office/drawing/2014/main" id="{B3E45DD5-B4DF-B2A7-55D2-A4C585FD42DD}"/>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EYFS</a:t>
            </a:r>
            <a:endParaRPr lang="en-GB" sz="831" b="1">
              <a:ln w="12700">
                <a:noFill/>
              </a:ln>
              <a:solidFill>
                <a:schemeClr val="accent1"/>
              </a:solidFill>
              <a:latin typeface="United Curriculum" pitchFamily="2" charset="0"/>
            </a:endParaRPr>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pic>
        <p:nvPicPr>
          <p:cNvPr id="29" name="Picture 28">
            <a:extLst>
              <a:ext uri="{FF2B5EF4-FFF2-40B4-BE49-F238E27FC236}">
                <a16:creationId xmlns:a16="http://schemas.microsoft.com/office/drawing/2014/main" id="{4EF80FC7-B67E-6CE4-D73B-D56DC6E9A7F5}"/>
              </a:ext>
            </a:extLst>
          </p:cNvPr>
          <p:cNvPicPr>
            <a:picLocks noChangeAspect="1"/>
          </p:cNvPicPr>
          <p:nvPr userDrawn="1"/>
        </p:nvPicPr>
        <p:blipFill rotWithShape="1">
          <a:blip r:embed="rId3"/>
          <a:srcRect l="3242" r="3242"/>
          <a:stretch/>
        </p:blipFill>
        <p:spPr>
          <a:xfrm>
            <a:off x="8638400" y="98613"/>
            <a:ext cx="535936" cy="535936"/>
          </a:xfrm>
          <a:prstGeom prst="ellipse">
            <a:avLst/>
          </a:prstGeom>
        </p:spPr>
      </p:pic>
    </p:spTree>
    <p:extLst>
      <p:ext uri="{BB962C8B-B14F-4D97-AF65-F5344CB8AC3E}">
        <p14:creationId xmlns:p14="http://schemas.microsoft.com/office/powerpoint/2010/main" val="285120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8D28F58-D3C9-4831-A6A2-45D69F5FF99D}"/>
              </a:ext>
            </a:extLst>
          </p:cNvPr>
          <p:cNvGrpSpPr/>
          <p:nvPr userDrawn="1"/>
        </p:nvGrpSpPr>
        <p:grpSpPr>
          <a:xfrm>
            <a:off x="8354347" y="-9236"/>
            <a:ext cx="1065321" cy="748952"/>
            <a:chOff x="8354346" y="-8675"/>
            <a:chExt cx="1065321" cy="748952"/>
          </a:xfrm>
        </p:grpSpPr>
        <p:sp>
          <p:nvSpPr>
            <p:cNvPr id="15" name="Freeform: Shape 14">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6" name="Oval 15">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17" name="Oval 16">
              <a:extLst>
                <a:ext uri="{FF2B5EF4-FFF2-40B4-BE49-F238E27FC236}">
                  <a16:creationId xmlns:a16="http://schemas.microsoft.com/office/drawing/2014/main" id="{1707D217-2AB5-46E8-9C12-4504461C9626}"/>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pic>
        <p:nvPicPr>
          <p:cNvPr id="20" name="Picture 19" descr="Icon&#10;&#10;Description automatically generated">
            <a:extLst>
              <a:ext uri="{FF2B5EF4-FFF2-40B4-BE49-F238E27FC236}">
                <a16:creationId xmlns:a16="http://schemas.microsoft.com/office/drawing/2014/main" id="{72A4943A-6D05-4BE6-987F-E54D8035B2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8653" y="173890"/>
            <a:ext cx="258562" cy="432138"/>
          </a:xfrm>
          <a:prstGeom prst="rect">
            <a:avLst/>
          </a:prstGeom>
        </p:spPr>
      </p:pic>
    </p:spTree>
    <p:extLst>
      <p:ext uri="{BB962C8B-B14F-4D97-AF65-F5344CB8AC3E}">
        <p14:creationId xmlns:p14="http://schemas.microsoft.com/office/powerpoint/2010/main" val="2793411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FA4AF540-461E-4C74-AB56-6D7AE3C35367}"/>
              </a:ext>
            </a:extLst>
          </p:cNvPr>
          <p:cNvGrpSpPr/>
          <p:nvPr userDrawn="1"/>
        </p:nvGrpSpPr>
        <p:grpSpPr>
          <a:xfrm>
            <a:off x="8354347" y="-9236"/>
            <a:ext cx="1065321" cy="748952"/>
            <a:chOff x="8354346" y="-8675"/>
            <a:chExt cx="1065321" cy="748952"/>
          </a:xfrm>
        </p:grpSpPr>
        <p:sp>
          <p:nvSpPr>
            <p:cNvPr id="19" name="Freeform: Shape 18">
              <a:extLst>
                <a:ext uri="{FF2B5EF4-FFF2-40B4-BE49-F238E27FC236}">
                  <a16:creationId xmlns:a16="http://schemas.microsoft.com/office/drawing/2014/main" id="{1CB0DB5C-2E91-487E-AF2E-8F7BB1577162}"/>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0" name="Oval 19">
              <a:extLst>
                <a:ext uri="{FF2B5EF4-FFF2-40B4-BE49-F238E27FC236}">
                  <a16:creationId xmlns:a16="http://schemas.microsoft.com/office/drawing/2014/main" id="{14609081-4BB6-4192-8ADE-7BB3F8AC58D8}"/>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1" name="Oval 20">
              <a:extLst>
                <a:ext uri="{FF2B5EF4-FFF2-40B4-BE49-F238E27FC236}">
                  <a16:creationId xmlns:a16="http://schemas.microsoft.com/office/drawing/2014/main" id="{2AD09F17-D6D4-44CB-ABD5-ECFCC4CE268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Autumn</a:t>
            </a:r>
            <a:endParaRPr lang="en-GB"/>
          </a:p>
        </p:txBody>
      </p:sp>
      <p:pic>
        <p:nvPicPr>
          <p:cNvPr id="24" name="Picture 23" descr="Icon&#10;&#10;Description automatically generated">
            <a:extLst>
              <a:ext uri="{FF2B5EF4-FFF2-40B4-BE49-F238E27FC236}">
                <a16:creationId xmlns:a16="http://schemas.microsoft.com/office/drawing/2014/main" id="{06E9C0A4-7D48-4A39-898B-CC053CD33C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8653" y="173890"/>
            <a:ext cx="258562" cy="432138"/>
          </a:xfrm>
          <a:prstGeom prst="rect">
            <a:avLst/>
          </a:prstGeom>
        </p:spPr>
      </p:pic>
    </p:spTree>
    <p:extLst>
      <p:ext uri="{BB962C8B-B14F-4D97-AF65-F5344CB8AC3E}">
        <p14:creationId xmlns:p14="http://schemas.microsoft.com/office/powerpoint/2010/main" val="323567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9" name="Group 18">
            <a:extLst>
              <a:ext uri="{FF2B5EF4-FFF2-40B4-BE49-F238E27FC236}">
                <a16:creationId xmlns:a16="http://schemas.microsoft.com/office/drawing/2014/main" id="{937BEF76-B4A4-467E-8FD5-59E204D9FA27}"/>
              </a:ext>
            </a:extLst>
          </p:cNvPr>
          <p:cNvGrpSpPr/>
          <p:nvPr userDrawn="1"/>
        </p:nvGrpSpPr>
        <p:grpSpPr>
          <a:xfrm>
            <a:off x="8354347" y="-9236"/>
            <a:ext cx="1065321" cy="748952"/>
            <a:chOff x="8354346" y="-8675"/>
            <a:chExt cx="1065321" cy="748952"/>
          </a:xfrm>
        </p:grpSpPr>
        <p:sp>
          <p:nvSpPr>
            <p:cNvPr id="21" name="Freeform: Shape 20">
              <a:extLst>
                <a:ext uri="{FF2B5EF4-FFF2-40B4-BE49-F238E27FC236}">
                  <a16:creationId xmlns:a16="http://schemas.microsoft.com/office/drawing/2014/main" id="{C656DB94-ADE0-4EF9-94F0-51CBEFF7A4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5F5DE52-0C96-44D4-AEB2-879F35CA4F9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CD5E2008-0020-499D-8C20-BBA55A50F563}"/>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Spring</a:t>
            </a:r>
            <a:endParaRPr lang="en-GB"/>
          </a:p>
        </p:txBody>
      </p:sp>
      <p:pic>
        <p:nvPicPr>
          <p:cNvPr id="18" name="Picture 17" descr="Icon&#10;&#10;Description automatically generated">
            <a:extLst>
              <a:ext uri="{FF2B5EF4-FFF2-40B4-BE49-F238E27FC236}">
                <a16:creationId xmlns:a16="http://schemas.microsoft.com/office/drawing/2014/main" id="{07A74E93-95E4-463C-BB6A-1CD6254981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8653" y="173890"/>
            <a:ext cx="258562" cy="432138"/>
          </a:xfrm>
          <a:prstGeom prst="rect">
            <a:avLst/>
          </a:prstGeom>
        </p:spPr>
      </p:pic>
    </p:spTree>
    <p:extLst>
      <p:ext uri="{BB962C8B-B14F-4D97-AF65-F5344CB8AC3E}">
        <p14:creationId xmlns:p14="http://schemas.microsoft.com/office/powerpoint/2010/main" val="2496367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4" name="Group 23">
            <a:extLst>
              <a:ext uri="{FF2B5EF4-FFF2-40B4-BE49-F238E27FC236}">
                <a16:creationId xmlns:a16="http://schemas.microsoft.com/office/drawing/2014/main" id="{BCF08F39-9EDD-4326-B639-0565B67E5F5D}"/>
              </a:ext>
            </a:extLst>
          </p:cNvPr>
          <p:cNvGrpSpPr/>
          <p:nvPr userDrawn="1"/>
        </p:nvGrpSpPr>
        <p:grpSpPr>
          <a:xfrm>
            <a:off x="8354347" y="-9236"/>
            <a:ext cx="1065321" cy="748952"/>
            <a:chOff x="8354346" y="-8675"/>
            <a:chExt cx="1065321" cy="748952"/>
          </a:xfrm>
        </p:grpSpPr>
        <p:sp>
          <p:nvSpPr>
            <p:cNvPr id="26" name="Freeform: Shape 25">
              <a:extLst>
                <a:ext uri="{FF2B5EF4-FFF2-40B4-BE49-F238E27FC236}">
                  <a16:creationId xmlns:a16="http://schemas.microsoft.com/office/drawing/2014/main" id="{009651FC-1F27-4ECF-AC35-FE9819162BD1}"/>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7" name="Oval 26">
              <a:extLst>
                <a:ext uri="{FF2B5EF4-FFF2-40B4-BE49-F238E27FC236}">
                  <a16:creationId xmlns:a16="http://schemas.microsoft.com/office/drawing/2014/main" id="{6BD27FD2-796E-484F-BCDF-5043CBB01A2E}"/>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8" name="Oval 27">
              <a:extLst>
                <a:ext uri="{FF2B5EF4-FFF2-40B4-BE49-F238E27FC236}">
                  <a16:creationId xmlns:a16="http://schemas.microsoft.com/office/drawing/2014/main" id="{6855019A-FAD2-44CF-9835-40097E4387A1}"/>
                </a:ext>
              </a:extLst>
            </p:cNvPr>
            <p:cNvSpPr/>
            <p:nvPr userDrawn="1"/>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United Curriculum" pitchFamily="2" charset="0"/>
              </a:defRPr>
            </a:lvl1pPr>
            <a:lvl5pPr>
              <a:defRPr/>
            </a:lvl5pPr>
          </a:lstStyle>
          <a:p>
            <a:pPr lvl="0"/>
            <a:r>
              <a:rPr lang="en-US"/>
              <a:t>Year [X]: Summer</a:t>
            </a:r>
            <a:endParaRPr lang="en-GB"/>
          </a:p>
        </p:txBody>
      </p:sp>
      <p:pic>
        <p:nvPicPr>
          <p:cNvPr id="17" name="Picture 16" descr="Icon&#10;&#10;Description automatically generated">
            <a:extLst>
              <a:ext uri="{FF2B5EF4-FFF2-40B4-BE49-F238E27FC236}">
                <a16:creationId xmlns:a16="http://schemas.microsoft.com/office/drawing/2014/main" id="{64558B7B-597E-4417-A527-62A3C23B3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8653" y="173890"/>
            <a:ext cx="258562" cy="432138"/>
          </a:xfrm>
          <a:prstGeom prst="rect">
            <a:avLst/>
          </a:prstGeom>
        </p:spPr>
      </p:pic>
    </p:spTree>
    <p:extLst>
      <p:ext uri="{BB962C8B-B14F-4D97-AF65-F5344CB8AC3E}">
        <p14:creationId xmlns:p14="http://schemas.microsoft.com/office/powerpoint/2010/main" val="23665209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itchFamily="2" charset="0"/>
              </a:rPr>
              <a:t>United Curriculum  |  </a:t>
            </a:r>
            <a:r>
              <a:rPr lang="en-US" sz="831" b="1">
                <a:ln w="12700">
                  <a:noFill/>
                </a:ln>
                <a:solidFill>
                  <a:schemeClr val="accent1"/>
                </a:solidFill>
                <a:latin typeface="United Curriculum" pitchFamily="2" charset="0"/>
              </a:rPr>
              <a:t>Primary English (writing)</a:t>
            </a:r>
            <a:endParaRPr lang="en-GB" sz="831" b="1">
              <a:ln w="12700">
                <a:noFill/>
              </a:ln>
              <a:solidFill>
                <a:schemeClr val="accent1"/>
              </a:solidFill>
              <a:latin typeface="United Curriculum" pitchFamily="2"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unitedlearning.sharepoint.com/sites/PrimaryTeam/Shared%20Documents/Curriculum%20Project/02.%20English/0.%20Rationale%20and%20Overview/Primary/English%20Curriculum%20-%20Frequently%20Asked%20Questions.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image" Target="../media/image5.png"/><Relationship Id="rId3" Type="http://schemas.openxmlformats.org/officeDocument/2006/relationships/slide" Target="slide5.xml"/><Relationship Id="rId7" Type="http://schemas.openxmlformats.org/officeDocument/2006/relationships/slide" Target="slide16.xml"/><Relationship Id="rId12" Type="http://schemas.openxmlformats.org/officeDocument/2006/relationships/slide" Target="slide57.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14.xml"/><Relationship Id="rId11" Type="http://schemas.openxmlformats.org/officeDocument/2006/relationships/slide" Target="slide47.xml"/><Relationship Id="rId5" Type="http://schemas.openxmlformats.org/officeDocument/2006/relationships/slide" Target="slide15.xml"/><Relationship Id="rId10" Type="http://schemas.openxmlformats.org/officeDocument/2006/relationships/slide" Target="slide39.xml"/><Relationship Id="rId4" Type="http://schemas.openxmlformats.org/officeDocument/2006/relationships/slide" Target="slide13.xml"/><Relationship Id="rId9" Type="http://schemas.openxmlformats.org/officeDocument/2006/relationships/slide" Target="slide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latin typeface="United Curriculum" pitchFamily="2" charset="0"/>
                <a:ea typeface="Roboto Slab" pitchFamily="2" charset="0"/>
                <a:cs typeface="Open Sans" panose="020B0606030504020204" pitchFamily="34" charset="0"/>
              </a:rPr>
              <a:t>United Curriculum</a:t>
            </a: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307398" y="1559109"/>
            <a:ext cx="539236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English (writing)</a:t>
            </a:r>
            <a:endParaRPr lang="en-GB" sz="3200" b="0">
              <a:solidFill>
                <a:schemeClr val="tx1"/>
              </a:solidFill>
            </a:endParaRPr>
          </a:p>
        </p:txBody>
      </p:sp>
      <p:pic>
        <p:nvPicPr>
          <p:cNvPr id="5" name="Picture 4" descr="Icon&#10;&#10;Description automatically generated">
            <a:extLst>
              <a:ext uri="{FF2B5EF4-FFF2-40B4-BE49-F238E27FC236}">
                <a16:creationId xmlns:a16="http://schemas.microsoft.com/office/drawing/2014/main" id="{1035D64A-6FD0-4034-95FB-BEB34EFC0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3224" y="2695586"/>
            <a:ext cx="2110115" cy="3526666"/>
          </a:xfrm>
          <a:prstGeom prst="rect">
            <a:avLst/>
          </a:prstGeom>
        </p:spPr>
      </p:pic>
    </p:spTree>
    <p:extLst>
      <p:ext uri="{BB962C8B-B14F-4D97-AF65-F5344CB8AC3E}">
        <p14:creationId xmlns:p14="http://schemas.microsoft.com/office/powerpoint/2010/main" val="3136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424E4E-11C7-4214-BA1B-68863E47BF20}"/>
              </a:ext>
            </a:extLst>
          </p:cNvPr>
          <p:cNvGraphicFramePr>
            <a:graphicFrameLocks noGrp="1"/>
          </p:cNvGraphicFramePr>
          <p:nvPr>
            <p:extLst>
              <p:ext uri="{D42A27DB-BD31-4B8C-83A1-F6EECF244321}">
                <p14:modId xmlns:p14="http://schemas.microsoft.com/office/powerpoint/2010/main" val="545459425"/>
              </p:ext>
            </p:extLst>
          </p:nvPr>
        </p:nvGraphicFramePr>
        <p:xfrm>
          <a:off x="222248" y="825190"/>
          <a:ext cx="9185915" cy="5474133"/>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308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9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u="none" strike="noStrike" baseline="0">
                          <a:solidFill>
                            <a:schemeClr val="accent1"/>
                          </a:solidFill>
                          <a:latin typeface="Roboto" panose="02000000000000000000" pitchFamily="2" charset="0"/>
                          <a:ea typeface="Roboto" panose="02000000000000000000" pitchFamily="2" charset="0"/>
                        </a:rPr>
                        <a:t>Rhythm and Poetry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u="none" strike="noStrike" baseline="0">
                          <a:solidFill>
                            <a:schemeClr val="accent1"/>
                          </a:solidFill>
                          <a:latin typeface="Roboto" panose="02000000000000000000" pitchFamily="2" charset="0"/>
                          <a:ea typeface="Roboto" panose="02000000000000000000" pitchFamily="2" charset="0"/>
                        </a:rPr>
                        <a:t> Karl Nova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u="none" strike="noStrike" baseline="0">
                          <a:solidFill>
                            <a:schemeClr val="bg1"/>
                          </a:solidFill>
                          <a:latin typeface="Roboto" panose="02000000000000000000" pitchFamily="2" charset="0"/>
                          <a:ea typeface="Roboto" panose="02000000000000000000" pitchFamily="2" charset="0"/>
                        </a:rPr>
                        <a:t>(1 week)</a:t>
                      </a:r>
                      <a:endParaRPr lang="en-GB" sz="900" i="0">
                        <a:solidFill>
                          <a:schemeClr val="bg1"/>
                        </a:solidFill>
                        <a:latin typeface="Roboto" panose="02000000000000000000" pitchFamily="2" charset="0"/>
                        <a:ea typeface="Roboto" panose="02000000000000000000" pitchFamily="2"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Character &amp; Setting: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Painting A Picture with Words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Writing to Inform </a:t>
                      </a:r>
                      <a:b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&amp; Discuss: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Comparative Writing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What’s The Difference – Emma Strack</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(2 weeks)</a:t>
                      </a: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kumimoji="0" lang="en-GB" sz="900" b="0" i="0" u="none" strike="noStrike" kern="1200" cap="none" spc="0" normalizeH="0" baseline="0" noProof="0">
                        <a:ln>
                          <a:noFill/>
                        </a:ln>
                        <a:solidFill>
                          <a:srgbClr val="052264"/>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 New Chapter:</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Invention of Hugo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Cabret</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 Brian Selznick</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Explanations: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Way Things Work – David Macaulay</a:t>
                      </a: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 </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2000">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Shackleton’s Journey – William Grill</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Pace and Tension in Narrative: </a:t>
                      </a:r>
                    </a:p>
                    <a:p>
                      <a:pPr algn="ctr">
                        <a:lnSpc>
                          <a:spcPct val="100000"/>
                        </a:lnSpc>
                        <a:spcAft>
                          <a:spcPts val="600"/>
                        </a:spcAft>
                      </a:pPr>
                      <a:r>
                        <a:rPr lang="en-US" sz="90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Varjak</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Paw – S F Said</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Entertain: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Cloud Busting – Malorie Blackman</a:t>
                      </a: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Biographies: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Survivors – David Long</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2000">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Narrative:</a:t>
                      </a:r>
                      <a:endPar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Water Tower – Gary Crew</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gridSpan="2">
                  <a:txBody>
                    <a:bodyPr/>
                    <a:lstStyle/>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a:t>
                      </a:r>
                    </a:p>
                    <a:p>
                      <a:pPr algn="ctr">
                        <a:lnSpc>
                          <a:spcPct val="100000"/>
                        </a:lnSpc>
                        <a:spcAft>
                          <a:spcPts val="600"/>
                        </a:spcAft>
                      </a:pPr>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Real-Life Mysteries – Susan Martineau</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(2 weeks)</a:t>
                      </a:r>
                    </a:p>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Discussion:</a:t>
                      </a:r>
                    </a:p>
                    <a:p>
                      <a:pPr algn="ctr">
                        <a:lnSpc>
                          <a:spcPct val="100000"/>
                        </a:lnSpc>
                        <a:spcAft>
                          <a:spcPts val="600"/>
                        </a:spcAft>
                      </a:pP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Real-Life Mysteries – Susan Martineau</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 &amp; Poetry: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Playing with Words</a:t>
                      </a: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Varmints – Helen Ward; The Rabbits – John Marsden</a:t>
                      </a: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r>
                        <a:rPr lang="en-US" sz="900" b="0"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 </a:t>
                      </a:r>
                    </a:p>
                    <a:p>
                      <a:pPr algn="ctr">
                        <a:lnSpc>
                          <a:spcPct val="100000"/>
                        </a:lnSpc>
                        <a:spcAft>
                          <a:spcPts val="600"/>
                        </a:spcAft>
                      </a:pP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The Lost Words</a:t>
                      </a:r>
                      <a:b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b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b="1"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Robert Macfarlane </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Global Warming </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5</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3153937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424E4E-11C7-4214-BA1B-68863E47BF20}"/>
              </a:ext>
            </a:extLst>
          </p:cNvPr>
          <p:cNvGraphicFramePr>
            <a:graphicFrameLocks noGrp="1"/>
          </p:cNvGraphicFramePr>
          <p:nvPr>
            <p:extLst>
              <p:ext uri="{D42A27DB-BD31-4B8C-83A1-F6EECF244321}">
                <p14:modId xmlns:p14="http://schemas.microsoft.com/office/powerpoint/2010/main" val="2062249945"/>
              </p:ext>
            </p:extLst>
          </p:nvPr>
        </p:nvGraphicFramePr>
        <p:xfrm>
          <a:off x="222248" y="893429"/>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Poetry Please :The Seasons – Various;</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accent1"/>
                          </a:solidFill>
                          <a:latin typeface="Roboto" panose="02000000000000000000" pitchFamily="2" charset="0"/>
                          <a:ea typeface="Roboto" panose="02000000000000000000" pitchFamily="2" charset="0"/>
                        </a:rPr>
                        <a:t>If All The World Were -Joe Coelho </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(1 week)</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Narrative: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How To Train Your Dragon – Cressida Cowell </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lvl="0" algn="ctr" eaLnBrk="1" fontAlgn="auto" hangingPunct="1">
                        <a:spcBef>
                          <a:spcPts val="0"/>
                        </a:spcBef>
                        <a:spcAft>
                          <a:spcPts val="600"/>
                        </a:spcAft>
                        <a:defRPr/>
                      </a:pPr>
                      <a:r>
                        <a:rPr lang="en-US" sz="950" b="1" i="0">
                          <a:solidFill>
                            <a:schemeClr val="bg1"/>
                          </a:solidFill>
                          <a:latin typeface="Roboto" panose="02000000000000000000" pitchFamily="2" charset="0"/>
                          <a:ea typeface="Roboto" panose="02000000000000000000" pitchFamily="2" charset="0"/>
                          <a:cs typeface="Times New Roman" panose="02020603050405020304" pitchFamily="18" charset="0"/>
                        </a:rPr>
                        <a:t>Informative Writing: </a:t>
                      </a:r>
                    </a:p>
                    <a:p>
                      <a:pPr lvl="0" algn="ctr" eaLnBrk="1" fontAlgn="auto" hangingPunct="1">
                        <a:spcBef>
                          <a:spcPts val="0"/>
                        </a:spcBef>
                        <a:spcAft>
                          <a:spcPts val="600"/>
                        </a:spcAft>
                        <a:defRPr/>
                      </a:pPr>
                      <a:r>
                        <a:rPr lang="en-US" sz="900" b="0" i="0">
                          <a:solidFill>
                            <a:schemeClr val="bg1"/>
                          </a:solidFill>
                          <a:latin typeface="Roboto" panose="02000000000000000000" pitchFamily="2" charset="0"/>
                          <a:ea typeface="Roboto" panose="02000000000000000000" pitchFamily="2" charset="0"/>
                          <a:cs typeface="Times New Roman" panose="02020603050405020304" pitchFamily="18" charset="0"/>
                        </a:rPr>
                        <a:t>Experimenting with Formality &amp; Voice</a:t>
                      </a:r>
                    </a:p>
                    <a:p>
                      <a:pPr lvl="0" algn="ctr" eaLnBrk="1" fontAlgn="auto" hangingPunct="1">
                        <a:spcBef>
                          <a:spcPts val="0"/>
                        </a:spcBef>
                        <a:spcAft>
                          <a:spcPts val="600"/>
                        </a:spcAft>
                        <a:defRPr/>
                      </a:pPr>
                      <a:r>
                        <a:rPr lang="en-US" sz="900" i="0">
                          <a:solidFill>
                            <a:schemeClr val="accent1"/>
                          </a:solidFill>
                          <a:latin typeface="Roboto" panose="02000000000000000000" pitchFamily="2" charset="0"/>
                          <a:ea typeface="Roboto" panose="02000000000000000000" pitchFamily="2" charset="0"/>
                          <a:cs typeface="Times New Roman" panose="02020603050405020304" pitchFamily="18" charset="0"/>
                        </a:rPr>
                        <a:t>Fantastic Beasts and Where to Find Them – JK Rowling</a:t>
                      </a:r>
                    </a:p>
                    <a:p>
                      <a:pPr lvl="0" algn="ctr" eaLnBrk="1" fontAlgn="auto" hangingPunct="1">
                        <a:spcBef>
                          <a:spcPts val="0"/>
                        </a:spcBef>
                        <a:spcAft>
                          <a:spcPts val="600"/>
                        </a:spcAft>
                        <a:defRPr/>
                      </a:pPr>
                      <a:r>
                        <a:rPr lang="en-US" sz="900" i="0">
                          <a:solidFill>
                            <a:schemeClr val="bg1"/>
                          </a:solidFill>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 New Chapter: </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SeaBEAN – Sarah Holding</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GB"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b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Reducing Waste Campaign</a:t>
                      </a:r>
                    </a:p>
                    <a:p>
                      <a:pPr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4">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Multi-Text Storytelling:</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Arrival – Shaun Tan</a:t>
                      </a: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r>
                        <a:rPr lang="en-US" sz="900" b="1" i="0">
                          <a:solidFill>
                            <a:schemeClr val="tx1"/>
                          </a:solidFill>
                          <a:effectLst/>
                          <a:latin typeface="Roboto" panose="02000000000000000000" pitchFamily="2" charset="0"/>
                          <a:ea typeface="Roboto" panose="02000000000000000000" pitchFamily="2" charset="0"/>
                          <a:cs typeface="Times New Roman" panose="02020603050405020304" pitchFamily="18" charset="0"/>
                        </a:rPr>
                        <a:t>  </a:t>
                      </a:r>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On The Move – Michael Rosen</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(4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Biographies: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Little Leaders – Vashti Harrison</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Discussion: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latin typeface="Roboto" panose="02000000000000000000" pitchFamily="2" charset="0"/>
                          <a:ea typeface="Roboto" panose="02000000000000000000" pitchFamily="2" charset="0"/>
                        </a:rPr>
                        <a:t>What Is Right &amp; Wrong?…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latin typeface="Roboto" panose="02000000000000000000" pitchFamily="2" charset="0"/>
                          <a:ea typeface="Roboto" panose="02000000000000000000" pitchFamily="2" charset="0"/>
                        </a:rPr>
                        <a:t> Michael Rosen &amp; Annemarie Young</a:t>
                      </a:r>
                    </a:p>
                    <a:p>
                      <a:pPr algn="ctr">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spcAft>
                          <a:spcPts val="600"/>
                        </a:spcAft>
                      </a:pPr>
                      <a:r>
                        <a:rPr lang="en-US" sz="950" b="1" i="0">
                          <a:solidFill>
                            <a:schemeClr val="bg1"/>
                          </a:solidFill>
                          <a:latin typeface="Roboto" panose="02000000000000000000" pitchFamily="2" charset="0"/>
                          <a:ea typeface="Roboto" panose="02000000000000000000" pitchFamily="2" charset="0"/>
                        </a:rPr>
                        <a:t>Narrative Non-fiction:</a:t>
                      </a:r>
                    </a:p>
                    <a:p>
                      <a:pPr algn="ctr">
                        <a:spcAft>
                          <a:spcPts val="600"/>
                        </a:spcAft>
                      </a:pPr>
                      <a:r>
                        <a:rPr lang="en-US" sz="900" b="0" i="0" u="none" strike="noStrike" baseline="0">
                          <a:solidFill>
                            <a:schemeClr val="accent1"/>
                          </a:solidFill>
                          <a:latin typeface="Roboto" panose="02000000000000000000" pitchFamily="2" charset="0"/>
                          <a:ea typeface="Roboto" panose="02000000000000000000" pitchFamily="2" charset="0"/>
                        </a:rPr>
                        <a:t>Moth – An Evolution Story/ Fox – A Circle of Life Story – Isabel Thomas</a:t>
                      </a:r>
                    </a:p>
                    <a:p>
                      <a:pPr algn="ctr">
                        <a:spcAft>
                          <a:spcPts val="600"/>
                        </a:spcAft>
                      </a:pPr>
                      <a:r>
                        <a:rPr lang="en-US" sz="900" b="0" i="0" u="none" strike="noStrike" baseline="0">
                          <a:solidFill>
                            <a:schemeClr val="bg1"/>
                          </a:solidFill>
                          <a:latin typeface="Roboto" panose="02000000000000000000" pitchFamily="2" charset="0"/>
                          <a:ea typeface="Roboto" panose="02000000000000000000" pitchFamily="2"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600"/>
                        </a:spcAft>
                      </a:pPr>
                      <a:r>
                        <a:rPr lang="en-US" sz="950" b="1" i="0">
                          <a:solidFill>
                            <a:schemeClr val="bg1"/>
                          </a:solidFill>
                          <a:latin typeface="Roboto" panose="02000000000000000000" pitchFamily="2" charset="0"/>
                          <a:ea typeface="Roboto" panose="02000000000000000000" pitchFamily="2" charset="0"/>
                        </a:rPr>
                        <a:t>Narrative Non-fiction:</a:t>
                      </a:r>
                    </a:p>
                    <a:p>
                      <a:pPr algn="ctr">
                        <a:spcAft>
                          <a:spcPts val="600"/>
                        </a:spcAft>
                      </a:pPr>
                      <a:r>
                        <a:rPr lang="en-US" sz="900" b="0" i="0" u="none" strike="noStrike" baseline="0">
                          <a:solidFill>
                            <a:schemeClr val="accent1"/>
                          </a:solidFill>
                          <a:latin typeface="Roboto" panose="02000000000000000000" pitchFamily="2" charset="0"/>
                          <a:ea typeface="Roboto" panose="02000000000000000000" pitchFamily="2" charset="0"/>
                        </a:rPr>
                        <a:t>Moth - An Evolution Story/ Fox - A Circle of Life Story – Isabel Thomas</a:t>
                      </a:r>
                    </a:p>
                    <a:p>
                      <a:pPr algn="ctr">
                        <a:spcAft>
                          <a:spcPts val="600"/>
                        </a:spcAft>
                      </a:pPr>
                      <a:r>
                        <a:rPr lang="en-US" sz="900" b="0" i="0" u="none" strike="noStrike" baseline="0">
                          <a:solidFill>
                            <a:schemeClr val="bg1"/>
                          </a:solidFill>
                          <a:latin typeface="Roboto" panose="02000000000000000000" pitchFamily="2" charset="0"/>
                          <a:ea typeface="Roboto" panose="02000000000000000000" pitchFamily="2" charset="0"/>
                        </a:rPr>
                        <a:t>(2 weeks)</a:t>
                      </a: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a:t>
                      </a: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b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Tales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Grimm Tales: For Young and Old – Philip Pullman</a:t>
                      </a:r>
                      <a:endPar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gridSpan="2">
                  <a:txBody>
                    <a:bodyPr/>
                    <a:lstStyle/>
                    <a:p>
                      <a:pPr lvl="0" algn="ctr" eaLnBrk="1" fontAlgn="auto" hangingPunct="1">
                        <a:spcBef>
                          <a:spcPts val="0"/>
                        </a:spcBef>
                        <a:spcAft>
                          <a:spcPts val="600"/>
                        </a:spcAft>
                        <a:defRPr/>
                      </a:pPr>
                      <a:r>
                        <a:rPr lang="en-US" sz="950" b="1" i="0">
                          <a:solidFill>
                            <a:schemeClr val="bg1"/>
                          </a:solidFill>
                          <a:latin typeface="Roboto" panose="02000000000000000000" pitchFamily="2" charset="0"/>
                          <a:ea typeface="Roboto" panose="02000000000000000000" pitchFamily="2" charset="0"/>
                          <a:cs typeface="Times New Roman" panose="02020603050405020304" pitchFamily="18" charset="0"/>
                        </a:rPr>
                        <a:t>Writing to Inform: </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The Tigers' Tale: A conservation story – Catherine Barr</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The Big Picture: Wildlife Conservation – Lyn Coutts</a:t>
                      </a:r>
                    </a:p>
                    <a:p>
                      <a:pPr lvl="0" algn="ctr" eaLnBrk="1" fontAlgn="auto" hangingPunct="1">
                        <a:spcBef>
                          <a:spcPts val="0"/>
                        </a:spcBef>
                        <a:spcAft>
                          <a:spcPts val="600"/>
                        </a:spcAft>
                        <a:defRPr/>
                      </a:pPr>
                      <a:r>
                        <a:rPr lang="en-US" sz="900" i="0">
                          <a:solidFill>
                            <a:schemeClr val="bg1"/>
                          </a:solidFill>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rPr>
                        <a:t>Modern Retellings:</a:t>
                      </a:r>
                      <a:r>
                        <a:rPr lang="en-US" sz="950"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rPr>
                        <a:t> Shakespeare</a:t>
                      </a:r>
                    </a:p>
                    <a:p>
                      <a:pPr algn="ctr">
                        <a:lnSpc>
                          <a:spcPct val="100000"/>
                        </a:lnSpc>
                        <a:spcAft>
                          <a:spcPts val="600"/>
                        </a:spcAft>
                      </a:pPr>
                      <a:r>
                        <a:rPr lang="en-US" sz="900" i="0">
                          <a:solidFill>
                            <a:schemeClr val="accent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rPr>
                        <a:t>Mr. William Shakespeare’s Plays  - Marcia Williams</a:t>
                      </a:r>
                    </a:p>
                    <a:p>
                      <a:pPr algn="ctr">
                        <a:lnSpc>
                          <a:spcPct val="100000"/>
                        </a:lnSpc>
                        <a:spcAft>
                          <a:spcPts val="600"/>
                        </a:spcAft>
                      </a:pPr>
                      <a:r>
                        <a:rPr lang="en-US" sz="900"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Modern Retellings: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Shakespeare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Mr. William Shakespeare’s Plays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Marcia Williams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Class Anthology: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Book of Hopes – Katherine Rundell</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or Fiction: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History’s Mysteries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National Geographic Kids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6</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1079453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EYFS</a:t>
            </a:r>
            <a:endParaRPr lang="en-GB">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3A630CC3-5B56-400F-AF29-03CAD1955B89}"/>
              </a:ext>
            </a:extLst>
          </p:cNvPr>
          <p:cNvGraphicFramePr>
            <a:graphicFrameLocks noGrp="1"/>
          </p:cNvGraphicFramePr>
          <p:nvPr>
            <p:extLst>
              <p:ext uri="{D42A27DB-BD31-4B8C-83A1-F6EECF244321}">
                <p14:modId xmlns:p14="http://schemas.microsoft.com/office/powerpoint/2010/main" val="2746217156"/>
              </p:ext>
            </p:extLst>
          </p:nvPr>
        </p:nvGraphicFramePr>
        <p:xfrm>
          <a:off x="222248" y="893429"/>
          <a:ext cx="9040621" cy="5244978"/>
        </p:xfrm>
        <a:graphic>
          <a:graphicData uri="http://schemas.openxmlformats.org/drawingml/2006/table">
            <a:tbl>
              <a:tblPr firstRow="1" bandRow="1">
                <a:tableStyleId>{5C22544A-7EE6-4342-B048-85BDC9FD1C3A}</a:tableStyleId>
              </a:tblPr>
              <a:tblGrid>
                <a:gridCol w="184621">
                  <a:extLst>
                    <a:ext uri="{9D8B030D-6E8A-4147-A177-3AD203B41FA5}">
                      <a16:colId xmlns:a16="http://schemas.microsoft.com/office/drawing/2014/main" val="3992725249"/>
                    </a:ext>
                  </a:extLst>
                </a:gridCol>
                <a:gridCol w="2952000">
                  <a:extLst>
                    <a:ext uri="{9D8B030D-6E8A-4147-A177-3AD203B41FA5}">
                      <a16:colId xmlns:a16="http://schemas.microsoft.com/office/drawing/2014/main" val="3946234117"/>
                    </a:ext>
                  </a:extLst>
                </a:gridCol>
                <a:gridCol w="1476000">
                  <a:extLst>
                    <a:ext uri="{9D8B030D-6E8A-4147-A177-3AD203B41FA5}">
                      <a16:colId xmlns:a16="http://schemas.microsoft.com/office/drawing/2014/main" val="2651868341"/>
                    </a:ext>
                  </a:extLst>
                </a:gridCol>
                <a:gridCol w="1476000">
                  <a:extLst>
                    <a:ext uri="{9D8B030D-6E8A-4147-A177-3AD203B41FA5}">
                      <a16:colId xmlns:a16="http://schemas.microsoft.com/office/drawing/2014/main" val="3902861838"/>
                    </a:ext>
                  </a:extLst>
                </a:gridCol>
                <a:gridCol w="2952000">
                  <a:extLst>
                    <a:ext uri="{9D8B030D-6E8A-4147-A177-3AD203B41FA5}">
                      <a16:colId xmlns:a16="http://schemas.microsoft.com/office/drawing/2014/main" val="4129289550"/>
                    </a:ext>
                  </a:extLst>
                </a:gridCol>
              </a:tblGrid>
              <a:tr h="23017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Nursery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Nursery 3-4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Reception</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2301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000" b="0" i="0">
                        <a:solidFill>
                          <a:srgbClr val="000000"/>
                        </a:solidFill>
                        <a:effectLst/>
                        <a:latin typeface="ABeeZee" panose="02000000000000000000" pitchFamily="2"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0" i="0">
                          <a:solidFill>
                            <a:srgbClr val="000000"/>
                          </a:solidFill>
                          <a:effectLst/>
                          <a:latin typeface="United Curriculum" pitchFamily="2" charset="0"/>
                          <a:ea typeface="Calibri" panose="020F0502020204030204" pitchFamily="34" charset="0"/>
                          <a:cs typeface="Times New Roman" panose="02020603050405020304" pitchFamily="18" charset="0"/>
                        </a:rPr>
                        <a:t>Cycle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0" i="0">
                          <a:solidFill>
                            <a:srgbClr val="000000"/>
                          </a:solidFill>
                          <a:effectLst/>
                          <a:latin typeface="United Curriculum" pitchFamily="2" charset="0"/>
                          <a:ea typeface="Calibri" panose="020F0502020204030204" pitchFamily="34" charset="0"/>
                          <a:cs typeface="Times New Roman" panose="02020603050405020304" pitchFamily="18" charset="0"/>
                        </a:rPr>
                        <a:t>Cycle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v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752786760"/>
                  </a:ext>
                </a:extLst>
              </a:tr>
              <a:tr h="68351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It’s Good To Be Me</a:t>
                      </a: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Marvellous Me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Look at Me!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Me and my World</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68351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Colour</a:t>
                      </a:r>
                      <a:endParaRPr lang="en-GB" sz="900" i="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It’s Getting Cold Outside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Bears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My Heroes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56095657"/>
                  </a:ext>
                </a:extLst>
              </a:tr>
              <a:tr h="68351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Winter</a:t>
                      </a: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Polar Express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Special Days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Standing Ovation</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62131831"/>
                  </a:ext>
                </a:extLst>
              </a:tr>
              <a:tr h="683518">
                <a:tc rowSpan="2">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Buildings and Homes</a:t>
                      </a:r>
                      <a:endParaRPr lang="en-GB"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 the Move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Toys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Castles, Knights and Dragons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683518">
                <a:tc vMerge="1">
                  <a:txBody>
                    <a:bodyPr/>
                    <a:lstStyle/>
                    <a:p>
                      <a:pPr algn="ct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Dinosaurs</a:t>
                      </a: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 the Farm</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Food Glorious Food</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Spring in Our Step</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62453562"/>
                  </a:ext>
                </a:extLst>
              </a:tr>
              <a:tr h="683518">
                <a:tc rowSpan="2">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Water</a:t>
                      </a:r>
                      <a:endParaRPr lang="en-GB"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Once Upon a Time 1</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Once Upon a Time 2</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Where We Live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r h="683518">
                <a:tc vMerge="1">
                  <a:txBody>
                    <a:bodyPr/>
                    <a:lstStyle/>
                    <a:p>
                      <a:pPr algn="ct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What’s Outside?</a:t>
                      </a:r>
                      <a:endParaRPr lang="en-GB"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Creatures Great and Small 1</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Creatures Great and Small 2</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Science Detectives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94100211"/>
                  </a:ext>
                </a:extLst>
              </a:tr>
            </a:tbl>
          </a:graphicData>
        </a:graphic>
      </p:graphicFrame>
    </p:spTree>
    <p:extLst>
      <p:ext uri="{BB962C8B-B14F-4D97-AF65-F5344CB8AC3E}">
        <p14:creationId xmlns:p14="http://schemas.microsoft.com/office/powerpoint/2010/main" val="2099696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nvGraphicFramePr>
        <p:xfrm>
          <a:off x="232406" y="893430"/>
          <a:ext cx="9180000" cy="5147147"/>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8244000">
                  <a:extLst>
                    <a:ext uri="{9D8B030D-6E8A-4147-A177-3AD203B41FA5}">
                      <a16:colId xmlns:a16="http://schemas.microsoft.com/office/drawing/2014/main" val="2902844172"/>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outcomes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8400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a:solidFill>
                            <a:schemeClr val="bg1"/>
                          </a:solidFill>
                          <a:effectLst/>
                          <a:latin typeface="United Curriculum" pitchFamily="2" charset="0"/>
                          <a:cs typeface="Times New Roman" panose="02020603050405020304" pitchFamily="18" charset="0"/>
                        </a:rPr>
                        <a:t>Autumn</a:t>
                      </a:r>
                      <a:endParaRPr lang="en-US" sz="950">
                        <a:solidFill>
                          <a:schemeClr val="bg1"/>
                        </a:solidFill>
                        <a:effectLst/>
                        <a:latin typeface="United Curriculum" pitchFamily="2"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some of their print and letter knowledge in their early writing.</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Tell an adult about the marks they make.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some of their 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84000">
                <a:tc>
                  <a:txBody>
                    <a:bodyPr/>
                    <a:lstStyle/>
                    <a:p>
                      <a:pPr algn="ctr">
                        <a:lnSpc>
                          <a:spcPct val="100000"/>
                        </a:lnSpc>
                        <a:spcAft>
                          <a:spcPts val="600"/>
                        </a:spcAft>
                      </a:pPr>
                      <a:r>
                        <a:rPr lang="en-US" sz="950" b="1">
                          <a:solidFill>
                            <a:schemeClr val="bg1"/>
                          </a:solidFill>
                          <a:effectLst/>
                          <a:latin typeface="United Curriculum" pitchFamily="2" charset="0"/>
                          <a:cs typeface="Times New Roman" panose="02020603050405020304" pitchFamily="18" charset="0"/>
                        </a:rPr>
                        <a:t>Spring</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some of their print and letter knowledge in their early writing. For example: writing a pretend shopping list that starts at the top of the page; write ‘m’ for mummy.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some or all of their name.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584000">
                <a:tc>
                  <a:txBody>
                    <a:bodyPr/>
                    <a:lstStyle/>
                    <a:p>
                      <a:pPr algn="ctr">
                        <a:lnSpc>
                          <a:spcPct val="100000"/>
                        </a:lnSpc>
                        <a:spcAft>
                          <a:spcPts val="600"/>
                        </a:spcAft>
                      </a:pPr>
                      <a:r>
                        <a:rPr lang="en-GB" sz="900" b="1">
                          <a:solidFill>
                            <a:schemeClr val="bg1"/>
                          </a:solidFill>
                          <a:effectLst/>
                          <a:latin typeface="United Curriculum" pitchFamily="2" charset="0"/>
                          <a:ea typeface="Calibri" panose="020F0502020204030204" pitchFamily="34" charset="0"/>
                          <a:cs typeface="Times New Roman" panose="02020603050405020304" pitchFamily="18" charset="0"/>
                        </a:rPr>
                        <a:t>Summer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some of their print and letter knowledge in their early writing. For example: writing a pretend shopping list that starts at the top of the page; write ‘m’ for mummy.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some or all of their name.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some letters accurately.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190429250"/>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prstGeom prst="rect">
            <a:avLst/>
          </a:prstGeom>
        </p:spPr>
        <p:txBody>
          <a:bodyPr/>
          <a:lstStyle/>
          <a:p>
            <a:r>
              <a:rPr lang="en-US" altLang="en-US"/>
              <a:t>N3-4 Writing</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36509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116188848"/>
              </p:ext>
            </p:extLst>
          </p:nvPr>
        </p:nvGraphicFramePr>
        <p:xfrm>
          <a:off x="232406" y="893430"/>
          <a:ext cx="9180000" cy="5147147"/>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8244000">
                  <a:extLst>
                    <a:ext uri="{9D8B030D-6E8A-4147-A177-3AD203B41FA5}">
                      <a16:colId xmlns:a16="http://schemas.microsoft.com/office/drawing/2014/main" val="2902844172"/>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outcomes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8400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a:solidFill>
                            <a:schemeClr val="bg1"/>
                          </a:solidFill>
                          <a:effectLst/>
                          <a:latin typeface="United Curriculum" pitchFamily="2" charset="0"/>
                          <a:cs typeface="Times New Roman" panose="02020603050405020304" pitchFamily="18" charset="0"/>
                        </a:rPr>
                        <a:t>Autumn</a:t>
                      </a:r>
                      <a:endParaRPr lang="en-US" sz="950">
                        <a:solidFill>
                          <a:schemeClr val="bg1"/>
                        </a:solidFill>
                        <a:effectLst/>
                        <a:latin typeface="United Curriculum" pitchFamily="2"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their first name without a reference.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Orally plan a sentence for an adult to scribe.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84000">
                <a:tc>
                  <a:txBody>
                    <a:bodyPr/>
                    <a:lstStyle/>
                    <a:p>
                      <a:pPr algn="ctr">
                        <a:lnSpc>
                          <a:spcPct val="100000"/>
                        </a:lnSpc>
                        <a:spcAft>
                          <a:spcPts val="600"/>
                        </a:spcAft>
                      </a:pPr>
                      <a:r>
                        <a:rPr lang="en-US" sz="950" b="1">
                          <a:solidFill>
                            <a:schemeClr val="bg1"/>
                          </a:solidFill>
                          <a:effectLst/>
                          <a:latin typeface="United Curriculum" pitchFamily="2" charset="0"/>
                          <a:cs typeface="Times New Roman" panose="02020603050405020304" pitchFamily="18" charset="0"/>
                        </a:rPr>
                        <a:t>Spring</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Create a simple narrative using vocabulary introduced through a text.</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Form lower-case and capital letters correctly.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short sentences with words with known letter-sound correspondences using a capital letter and full stop.</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584000">
                <a:tc>
                  <a:txBody>
                    <a:bodyPr/>
                    <a:lstStyle/>
                    <a:p>
                      <a:pPr algn="ctr">
                        <a:lnSpc>
                          <a:spcPct val="100000"/>
                        </a:lnSpc>
                        <a:spcAft>
                          <a:spcPts val="600"/>
                        </a:spcAft>
                      </a:pPr>
                      <a:r>
                        <a:rPr lang="en-GB" sz="900" b="1">
                          <a:solidFill>
                            <a:schemeClr val="bg1"/>
                          </a:solidFill>
                          <a:effectLst/>
                          <a:latin typeface="United Curriculum" pitchFamily="2" charset="0"/>
                          <a:ea typeface="Calibri" panose="020F0502020204030204" pitchFamily="34" charset="0"/>
                          <a:cs typeface="Times New Roman" panose="02020603050405020304" pitchFamily="18" charset="0"/>
                        </a:rPr>
                        <a:t>Summer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short sentences with words with known letter-sound correspondences using a capital letter and full stop.</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Re-read what they have written to check that it makes sense.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Form lower-case and capital letters correctly.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190429250"/>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prstGeom prst="rect">
            <a:avLst/>
          </a:prstGeom>
        </p:spPr>
        <p:txBody>
          <a:bodyPr/>
          <a:lstStyle/>
          <a:p>
            <a:r>
              <a:rPr lang="en-US" altLang="en-US"/>
              <a:t>Reception Writing</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26793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6CC5DA-3910-4B99-8065-6193E9B5D661}"/>
              </a:ext>
            </a:extLst>
          </p:cNvPr>
          <p:cNvSpPr>
            <a:spLocks noGrp="1"/>
          </p:cNvSpPr>
          <p:nvPr>
            <p:ph type="body" sz="quarter" idx="10"/>
          </p:nvPr>
        </p:nvSpPr>
        <p:spPr/>
        <p:txBody>
          <a:bodyPr/>
          <a:lstStyle/>
          <a:p>
            <a:r>
              <a:rPr lang="en-US"/>
              <a:t>KS1-2: Explanation for Teachers</a:t>
            </a:r>
            <a:endParaRPr lang="en-GB"/>
          </a:p>
        </p:txBody>
      </p:sp>
      <p:sp>
        <p:nvSpPr>
          <p:cNvPr id="3" name="TextBox 2">
            <a:extLst>
              <a:ext uri="{FF2B5EF4-FFF2-40B4-BE49-F238E27FC236}">
                <a16:creationId xmlns:a16="http://schemas.microsoft.com/office/drawing/2014/main" id="{1AFD0D0C-22C0-4D34-B7DF-37F0EA6C28DA}"/>
              </a:ext>
            </a:extLst>
          </p:cNvPr>
          <p:cNvSpPr txBox="1"/>
          <p:nvPr/>
        </p:nvSpPr>
        <p:spPr>
          <a:xfrm>
            <a:off x="357425" y="956218"/>
            <a:ext cx="2970566" cy="1515800"/>
          </a:xfrm>
          <a:prstGeom prst="rect">
            <a:avLst/>
          </a:prstGeom>
          <a:noFill/>
        </p:spPr>
        <p:txBody>
          <a:bodyPr wrap="square" rtlCol="0">
            <a:spAutoFit/>
          </a:bodyPr>
          <a:lstStyle/>
          <a:p>
            <a:pPr eaLnBrk="1" fontAlgn="auto" hangingPunct="1">
              <a:lnSpc>
                <a:spcPts val="1400"/>
              </a:lnSpc>
              <a:spcBef>
                <a:spcPts val="0"/>
              </a:spcBef>
              <a:spcAft>
                <a:spcPts val="600"/>
              </a:spcAft>
            </a:pPr>
            <a:r>
              <a:rPr lang="en-US" sz="1000">
                <a:solidFill>
                  <a:schemeClr val="bg1"/>
                </a:solidFill>
                <a:latin typeface="Roboto" panose="02000000000000000000" pitchFamily="2" charset="0"/>
                <a:ea typeface="Roboto" panose="02000000000000000000" pitchFamily="2" charset="0"/>
              </a:rPr>
              <a:t>The UL English (writing) curriculum intentionally provides planning for only </a:t>
            </a:r>
            <a:r>
              <a:rPr lang="en-US" sz="1000" b="1">
                <a:solidFill>
                  <a:schemeClr val="accent1"/>
                </a:solidFill>
                <a:latin typeface="Roboto" panose="02000000000000000000" pitchFamily="2" charset="0"/>
                <a:ea typeface="Roboto" panose="02000000000000000000" pitchFamily="2" charset="0"/>
              </a:rPr>
              <a:t>11 weeks each term</a:t>
            </a:r>
            <a:r>
              <a:rPr lang="en-US" sz="1000" b="1">
                <a:solidFill>
                  <a:schemeClr val="bg1"/>
                </a:solidFill>
                <a:latin typeface="Roboto" panose="02000000000000000000" pitchFamily="2" charset="0"/>
                <a:ea typeface="Roboto" panose="02000000000000000000" pitchFamily="2" charset="0"/>
              </a:rPr>
              <a:t>:</a:t>
            </a:r>
            <a:r>
              <a:rPr lang="en-US" sz="1000">
                <a:solidFill>
                  <a:schemeClr val="bg1"/>
                </a:solidFill>
                <a:latin typeface="Roboto" panose="02000000000000000000" pitchFamily="2" charset="0"/>
                <a:ea typeface="Roboto" panose="02000000000000000000" pitchFamily="2" charset="0"/>
              </a:rPr>
              <a:t> this is to allow flexibility to adapt the plans according to the needs of individual classes. Teachers should use this flexibility to fill gaps and address misconceptions unique to their own class to ensure that pupils are keeping up with the curriculum.</a:t>
            </a:r>
          </a:p>
        </p:txBody>
      </p:sp>
      <p:sp>
        <p:nvSpPr>
          <p:cNvPr id="4" name="TextBox 3">
            <a:extLst>
              <a:ext uri="{FF2B5EF4-FFF2-40B4-BE49-F238E27FC236}">
                <a16:creationId xmlns:a16="http://schemas.microsoft.com/office/drawing/2014/main" id="{11792DD4-816E-4AE1-966B-D7DD217EE8F8}"/>
              </a:ext>
            </a:extLst>
          </p:cNvPr>
          <p:cNvSpPr txBox="1"/>
          <p:nvPr/>
        </p:nvSpPr>
        <p:spPr>
          <a:xfrm>
            <a:off x="3739800" y="956218"/>
            <a:ext cx="5672050" cy="1515800"/>
          </a:xfrm>
          <a:prstGeom prst="rect">
            <a:avLst/>
          </a:prstGeom>
          <a:noFill/>
        </p:spPr>
        <p:txBody>
          <a:bodyPr wrap="square" rtlCol="0">
            <a:spAutoFit/>
          </a:bodyPr>
          <a:lstStyle/>
          <a:p>
            <a:pPr eaLnBrk="1" fontAlgn="auto" hangingPunct="1">
              <a:lnSpc>
                <a:spcPts val="1400"/>
              </a:lnSpc>
              <a:spcBef>
                <a:spcPts val="0"/>
              </a:spcBef>
              <a:spcAft>
                <a:spcPts val="600"/>
              </a:spcAft>
            </a:pPr>
            <a:r>
              <a:rPr lang="en-US" sz="1000">
                <a:solidFill>
                  <a:schemeClr val="bg1"/>
                </a:solidFill>
                <a:latin typeface="Roboto" panose="02000000000000000000" pitchFamily="2" charset="0"/>
                <a:ea typeface="Roboto" panose="02000000000000000000" pitchFamily="2" charset="0"/>
              </a:rPr>
              <a:t>The slides that follow are designed to provide teachers with a more detailed overview of each individual writing unit, including objectives and outcomes. Each English unit follows the same structure, in line with the National Curriculum Framework: planning, drafting and revising, and evaluating and editing. The units are progressive, building on pupils’ prior knowledge, skills and understanding, whilst introducing new learning in small steps. It is essential therefore that </a:t>
            </a:r>
            <a:r>
              <a:rPr lang="en-US" sz="1000" b="1">
                <a:solidFill>
                  <a:schemeClr val="accent1"/>
                </a:solidFill>
                <a:latin typeface="Roboto" panose="02000000000000000000" pitchFamily="2" charset="0"/>
                <a:ea typeface="Roboto" panose="02000000000000000000" pitchFamily="2" charset="0"/>
              </a:rPr>
              <a:t>units are taught in the order provided</a:t>
            </a:r>
            <a:r>
              <a:rPr lang="en-US" sz="1000">
                <a:solidFill>
                  <a:schemeClr val="bg1"/>
                </a:solidFill>
                <a:latin typeface="Roboto" panose="02000000000000000000" pitchFamily="2" charset="0"/>
                <a:ea typeface="Roboto" panose="02000000000000000000" pitchFamily="2" charset="0"/>
              </a:rPr>
              <a:t>. Spelling is taught discretely, although teachers should maximise opportunities to ‘bump into’ relevant spelling content as they model writing for pupils during the teaching of these units.</a:t>
            </a:r>
            <a:endParaRPr lang="en-GB" sz="1000">
              <a:solidFill>
                <a:schemeClr val="bg1"/>
              </a:solidFill>
              <a:latin typeface="Roboto" panose="02000000000000000000" pitchFamily="2" charset="0"/>
              <a:ea typeface="Roboto" panose="02000000000000000000" pitchFamily="2" charset="0"/>
            </a:endParaRPr>
          </a:p>
        </p:txBody>
      </p:sp>
      <p:graphicFrame>
        <p:nvGraphicFramePr>
          <p:cNvPr id="5" name="Table 2">
            <a:extLst>
              <a:ext uri="{FF2B5EF4-FFF2-40B4-BE49-F238E27FC236}">
                <a16:creationId xmlns:a16="http://schemas.microsoft.com/office/drawing/2014/main" id="{C3383B25-7C14-4ECE-93F2-AF9F5765EFA8}"/>
              </a:ext>
            </a:extLst>
          </p:cNvPr>
          <p:cNvGraphicFramePr>
            <a:graphicFrameLocks noGrp="1"/>
          </p:cNvGraphicFramePr>
          <p:nvPr>
            <p:extLst>
              <p:ext uri="{D42A27DB-BD31-4B8C-83A1-F6EECF244321}">
                <p14:modId xmlns:p14="http://schemas.microsoft.com/office/powerpoint/2010/main" val="420330550"/>
              </p:ext>
            </p:extLst>
          </p:nvPr>
        </p:nvGraphicFramePr>
        <p:xfrm>
          <a:off x="229834" y="2472018"/>
          <a:ext cx="9182016" cy="3536735"/>
        </p:xfrm>
        <a:graphic>
          <a:graphicData uri="http://schemas.openxmlformats.org/drawingml/2006/table">
            <a:tbl>
              <a:tblPr firstRow="1" bandRow="1">
                <a:tableStyleId>{5C22544A-7EE6-4342-B048-85BDC9FD1C3A}</a:tableStyleId>
              </a:tblPr>
              <a:tblGrid>
                <a:gridCol w="1068582">
                  <a:extLst>
                    <a:ext uri="{9D8B030D-6E8A-4147-A177-3AD203B41FA5}">
                      <a16:colId xmlns:a16="http://schemas.microsoft.com/office/drawing/2014/main" val="893902220"/>
                    </a:ext>
                  </a:extLst>
                </a:gridCol>
                <a:gridCol w="1885552">
                  <a:extLst>
                    <a:ext uri="{9D8B030D-6E8A-4147-A177-3AD203B41FA5}">
                      <a16:colId xmlns:a16="http://schemas.microsoft.com/office/drawing/2014/main" val="2165243662"/>
                    </a:ext>
                  </a:extLst>
                </a:gridCol>
                <a:gridCol w="1759656">
                  <a:extLst>
                    <a:ext uri="{9D8B030D-6E8A-4147-A177-3AD203B41FA5}">
                      <a16:colId xmlns:a16="http://schemas.microsoft.com/office/drawing/2014/main" val="3162029470"/>
                    </a:ext>
                  </a:extLst>
                </a:gridCol>
                <a:gridCol w="1891093">
                  <a:extLst>
                    <a:ext uri="{9D8B030D-6E8A-4147-A177-3AD203B41FA5}">
                      <a16:colId xmlns:a16="http://schemas.microsoft.com/office/drawing/2014/main" val="3209386866"/>
                    </a:ext>
                  </a:extLst>
                </a:gridCol>
                <a:gridCol w="2577133">
                  <a:extLst>
                    <a:ext uri="{9D8B030D-6E8A-4147-A177-3AD203B41FA5}">
                      <a16:colId xmlns:a16="http://schemas.microsoft.com/office/drawing/2014/main" val="2265412165"/>
                    </a:ext>
                  </a:extLst>
                </a:gridCol>
              </a:tblGrid>
              <a:tr h="406820">
                <a:tc>
                  <a:txBody>
                    <a:bodyPr/>
                    <a:lstStyle/>
                    <a:p>
                      <a:pPr algn="ctr">
                        <a:lnSpc>
                          <a:spcPct val="100000"/>
                        </a:lnSpc>
                      </a:pPr>
                      <a:endParaRPr lang="en-GB" sz="1050">
                        <a:solidFill>
                          <a:srgbClr val="002060"/>
                        </a:solidFill>
                      </a:endParaRPr>
                    </a:p>
                  </a:txBody>
                  <a:tcPr marL="72000" marR="72000" marT="36000" marB="3600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000">
                          <a:solidFill>
                            <a:srgbClr val="000000"/>
                          </a:solidFill>
                          <a:latin typeface="United Curriculum" pitchFamily="2" charset="0"/>
                        </a:rPr>
                        <a:t>Unit outcomes</a:t>
                      </a:r>
                      <a:endParaRPr lang="en-GB" sz="1000">
                        <a:solidFill>
                          <a:srgbClr val="000000"/>
                        </a:solidFill>
                        <a:latin typeface="United Curriculum" pitchFamily="2" charset="0"/>
                      </a:endParaRPr>
                    </a:p>
                  </a:txBody>
                  <a:tcPr marL="36000" marR="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lnSpc>
                          <a:spcPct val="100000"/>
                        </a:lnSpc>
                      </a:pPr>
                      <a:r>
                        <a:rPr lang="en-US" sz="1000" b="1">
                          <a:solidFill>
                            <a:srgbClr val="000000"/>
                          </a:solidFill>
                          <a:latin typeface="United Curriculum" pitchFamily="2" charset="0"/>
                        </a:rPr>
                        <a:t>Texts </a:t>
                      </a:r>
                      <a:endParaRPr lang="en-GB" sz="1000" b="1">
                        <a:solidFill>
                          <a:srgbClr val="000000"/>
                        </a:solidFill>
                        <a:latin typeface="United Curriculum" pitchFamily="2" charset="0"/>
                      </a:endParaRPr>
                    </a:p>
                  </a:txBody>
                  <a:tcPr marL="36000" marR="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lnSpc>
                          <a:spcPct val="100000"/>
                        </a:lnSpc>
                      </a:pPr>
                      <a:r>
                        <a:rPr lang="en-US" sz="1000" b="1">
                          <a:solidFill>
                            <a:srgbClr val="000000"/>
                          </a:solidFill>
                          <a:latin typeface="United Curriculum" pitchFamily="2" charset="0"/>
                        </a:rPr>
                        <a:t>Writing objectives </a:t>
                      </a:r>
                      <a:br>
                        <a:rPr lang="en-US" sz="1000" b="1">
                          <a:solidFill>
                            <a:srgbClr val="000000"/>
                          </a:solidFill>
                          <a:latin typeface="United Curriculum" pitchFamily="2" charset="0"/>
                        </a:rPr>
                      </a:br>
                      <a:r>
                        <a:rPr lang="en-US" sz="1000" b="1">
                          <a:solidFill>
                            <a:srgbClr val="000000"/>
                          </a:solidFill>
                          <a:latin typeface="United Curriculum" pitchFamily="2" charset="0"/>
                        </a:rPr>
                        <a:t>to be taught</a:t>
                      </a:r>
                      <a:endParaRPr lang="en-GB" sz="1000" b="1">
                        <a:solidFill>
                          <a:srgbClr val="000000"/>
                        </a:solidFill>
                        <a:latin typeface="United Curriculum" pitchFamily="2" charset="0"/>
                      </a:endParaRPr>
                    </a:p>
                  </a:txBody>
                  <a:tcPr marL="36000" marR="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p>
                      <a:pPr algn="ctr">
                        <a:lnSpc>
                          <a:spcPct val="100000"/>
                        </a:lnSpc>
                      </a:pPr>
                      <a:r>
                        <a:rPr lang="en-US" sz="1000" b="1">
                          <a:solidFill>
                            <a:srgbClr val="000000"/>
                          </a:solidFill>
                          <a:latin typeface="United Curriculum" pitchFamily="2" charset="0"/>
                        </a:rPr>
                        <a:t>Writing objectives to be </a:t>
                      </a:r>
                      <a:br>
                        <a:rPr lang="en-US" sz="1000" b="1">
                          <a:solidFill>
                            <a:srgbClr val="000000"/>
                          </a:solidFill>
                          <a:latin typeface="United Curriculum" pitchFamily="2" charset="0"/>
                        </a:rPr>
                      </a:br>
                      <a:r>
                        <a:rPr lang="en-US" sz="1000" b="1">
                          <a:solidFill>
                            <a:srgbClr val="000000"/>
                          </a:solidFill>
                          <a:latin typeface="United Curriculum" pitchFamily="2" charset="0"/>
                        </a:rPr>
                        <a:t>explicitly reviewed</a:t>
                      </a:r>
                    </a:p>
                  </a:txBody>
                  <a:tcPr marL="36000" marR="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637555426"/>
                  </a:ext>
                </a:extLst>
              </a:tr>
              <a:tr h="3041217">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000" b="1">
                          <a:solidFill>
                            <a:schemeClr val="bg1"/>
                          </a:solidFill>
                          <a:latin typeface="United Curriculum" pitchFamily="2" charset="0"/>
                          <a:ea typeface="Roboto" panose="02000000000000000000" pitchFamily="2" charset="0"/>
                        </a:rPr>
                        <a:t>Name of English unit</a:t>
                      </a:r>
                      <a:endParaRPr lang="en-GB" sz="1000" b="1" i="1">
                        <a:solidFill>
                          <a:schemeClr val="bg1"/>
                        </a:solidFill>
                        <a:latin typeface="United Curriculum" pitchFamily="2" charset="0"/>
                        <a:ea typeface="Roboto" panose="02000000000000000000" pitchFamily="2" charset="0"/>
                      </a:endParaRPr>
                    </a:p>
                  </a:txBody>
                  <a:tcPr marL="72000" marR="72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alpha val="60000"/>
                      </a:schemeClr>
                    </a:solidFill>
                  </a:tcPr>
                </a:tc>
                <a:tc>
                  <a:txBody>
                    <a:bodyPr/>
                    <a:lstStyle/>
                    <a:p>
                      <a:pPr>
                        <a:lnSpc>
                          <a:spcPts val="1200"/>
                        </a:lnSpc>
                      </a:pPr>
                      <a:r>
                        <a:rPr lang="en-US" sz="900">
                          <a:solidFill>
                            <a:schemeClr val="bg1"/>
                          </a:solidFill>
                          <a:latin typeface="Roboto" panose="02000000000000000000" pitchFamily="2" charset="0"/>
                          <a:ea typeface="Roboto" panose="02000000000000000000" pitchFamily="2" charset="0"/>
                        </a:rPr>
                        <a:t>In the unit outcomes column, you will find a brief explanation of what pupils will learn over the course of each unit, and the writing that they will have produced by the end of the unit. </a:t>
                      </a:r>
                    </a:p>
                    <a:p>
                      <a:pPr>
                        <a:lnSpc>
                          <a:spcPts val="1200"/>
                        </a:lnSpc>
                      </a:pPr>
                      <a:endParaRPr lang="en-US" sz="900">
                        <a:solidFill>
                          <a:schemeClr val="bg1"/>
                        </a:solidFill>
                        <a:latin typeface="Roboto" panose="02000000000000000000" pitchFamily="2" charset="0"/>
                        <a:ea typeface="Roboto" panose="02000000000000000000" pitchFamily="2" charset="0"/>
                      </a:endParaRPr>
                    </a:p>
                    <a:p>
                      <a:pPr>
                        <a:lnSpc>
                          <a:spcPts val="1200"/>
                        </a:lnSpc>
                      </a:pPr>
                      <a:r>
                        <a:rPr lang="en-US" sz="900">
                          <a:solidFill>
                            <a:schemeClr val="bg1"/>
                          </a:solidFill>
                          <a:latin typeface="Roboto" panose="02000000000000000000" pitchFamily="2" charset="0"/>
                          <a:ea typeface="Roboto" panose="02000000000000000000" pitchFamily="2" charset="0"/>
                        </a:rPr>
                        <a:t>Outcomes have been carefully selected to allow pupils the opportunity to practise and demonstrate the skills they have been taught during the unit. </a:t>
                      </a:r>
                    </a:p>
                    <a:p>
                      <a:pPr>
                        <a:lnSpc>
                          <a:spcPts val="1200"/>
                        </a:lnSpc>
                      </a:pPr>
                      <a:endParaRPr lang="en-US" sz="900">
                        <a:solidFill>
                          <a:schemeClr val="bg1"/>
                        </a:solidFill>
                        <a:latin typeface="Roboto" panose="02000000000000000000" pitchFamily="2" charset="0"/>
                        <a:ea typeface="Roboto" panose="02000000000000000000" pitchFamily="2" charset="0"/>
                      </a:endParaRPr>
                    </a:p>
                    <a:p>
                      <a:pPr>
                        <a:lnSpc>
                          <a:spcPts val="1200"/>
                        </a:lnSpc>
                      </a:pPr>
                      <a:r>
                        <a:rPr lang="en-US" sz="900">
                          <a:solidFill>
                            <a:schemeClr val="bg1"/>
                          </a:solidFill>
                          <a:latin typeface="Roboto" panose="02000000000000000000" pitchFamily="2" charset="0"/>
                          <a:ea typeface="Roboto" panose="02000000000000000000" pitchFamily="2" charset="0"/>
                        </a:rPr>
                        <a:t>Wherever possible, opportunities for freedom, creativity and choice in purpose, audience and content have been planned in, to support pleasure for writing and independence.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1200"/>
                        </a:lnSpc>
                      </a:pPr>
                      <a:r>
                        <a:rPr lang="en-US" sz="900">
                          <a:solidFill>
                            <a:schemeClr val="bg1"/>
                          </a:solidFill>
                          <a:latin typeface="Roboto" panose="02000000000000000000" pitchFamily="2" charset="0"/>
                          <a:ea typeface="Roboto" panose="02000000000000000000" pitchFamily="2" charset="0"/>
                        </a:rPr>
                        <a:t>This column lists the core texts for the writing unit and any linked resources such as additional texts, images or animations.</a:t>
                      </a:r>
                    </a:p>
                    <a:p>
                      <a:pPr>
                        <a:lnSpc>
                          <a:spcPts val="1200"/>
                        </a:lnSpc>
                      </a:pPr>
                      <a:endParaRPr lang="en-US" sz="900">
                        <a:solidFill>
                          <a:schemeClr val="bg1"/>
                        </a:solidFill>
                        <a:latin typeface="Roboto" panose="02000000000000000000" pitchFamily="2" charset="0"/>
                        <a:ea typeface="Roboto" panose="02000000000000000000" pitchFamily="2" charset="0"/>
                      </a:endParaRPr>
                    </a:p>
                    <a:p>
                      <a:pPr>
                        <a:lnSpc>
                          <a:spcPts val="1200"/>
                        </a:lnSpc>
                      </a:pPr>
                      <a:r>
                        <a:rPr lang="en-US" sz="900">
                          <a:solidFill>
                            <a:schemeClr val="bg1"/>
                          </a:solidFill>
                          <a:latin typeface="Roboto" panose="02000000000000000000" pitchFamily="2" charset="0"/>
                          <a:ea typeface="Roboto" panose="02000000000000000000" pitchFamily="2" charset="0"/>
                        </a:rPr>
                        <a:t>These suggestions will be referred to specifically within the lesson plans. However, most units have been designed to be as flexible as possible for teachers to adapt. </a:t>
                      </a:r>
                      <a:r>
                        <a:rPr lang="en-US" sz="900" b="0" u="none">
                          <a:solidFill>
                            <a:schemeClr val="bg1"/>
                          </a:solidFill>
                          <a:latin typeface="Roboto" panose="02000000000000000000" pitchFamily="2" charset="0"/>
                          <a:ea typeface="Roboto" panose="02000000000000000000" pitchFamily="2" charset="0"/>
                        </a:rPr>
                        <a:t>Therefore, </a:t>
                      </a:r>
                      <a:r>
                        <a:rPr lang="en-US" sz="900" b="1" u="sng">
                          <a:solidFill>
                            <a:schemeClr val="bg1"/>
                          </a:solidFill>
                          <a:latin typeface="Roboto" panose="02000000000000000000" pitchFamily="2" charset="0"/>
                          <a:ea typeface="Roboto" panose="02000000000000000000" pitchFamily="2" charset="0"/>
                        </a:rPr>
                        <a:t>provided that all of the objectives in the unit are covered</a:t>
                      </a:r>
                      <a:r>
                        <a:rPr lang="en-US" sz="900">
                          <a:solidFill>
                            <a:schemeClr val="bg1"/>
                          </a:solidFill>
                          <a:latin typeface="Roboto" panose="02000000000000000000" pitchFamily="2" charset="0"/>
                          <a:ea typeface="Roboto" panose="02000000000000000000" pitchFamily="2" charset="0"/>
                        </a:rPr>
                        <a:t>, these can be adapted to match the needs/ interests/ knowledge of the class. (Please consult your English Advisor to ensure these adaptations are appropriate.)</a:t>
                      </a:r>
                      <a:endParaRPr lang="en-GB" sz="900">
                        <a:solidFill>
                          <a:schemeClr val="bg1"/>
                        </a:solidFill>
                        <a:latin typeface="Roboto" panose="02000000000000000000" pitchFamily="2" charset="0"/>
                        <a:ea typeface="Roboto" panose="02000000000000000000" pitchFamily="2"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ts val="1200"/>
                        </a:lnSpc>
                      </a:pPr>
                      <a:r>
                        <a:rPr lang="en-GB" sz="900">
                          <a:solidFill>
                            <a:schemeClr val="bg1"/>
                          </a:solidFill>
                          <a:latin typeface="Roboto" panose="02000000000000000000" pitchFamily="2" charset="0"/>
                          <a:ea typeface="Roboto" panose="02000000000000000000" pitchFamily="2" charset="0"/>
                        </a:rPr>
                        <a:t>In this column, you will find the </a:t>
                      </a:r>
                      <a:r>
                        <a:rPr lang="en-GB" sz="900" b="1">
                          <a:solidFill>
                            <a:schemeClr val="bg1"/>
                          </a:solidFill>
                          <a:latin typeface="Roboto" panose="02000000000000000000" pitchFamily="2" charset="0"/>
                          <a:ea typeface="Roboto" panose="02000000000000000000" pitchFamily="2" charset="0"/>
                        </a:rPr>
                        <a:t>key learning</a:t>
                      </a:r>
                      <a:r>
                        <a:rPr lang="en-GB" sz="900">
                          <a:solidFill>
                            <a:schemeClr val="bg1"/>
                          </a:solidFill>
                          <a:latin typeface="Roboto" panose="02000000000000000000" pitchFamily="2" charset="0"/>
                          <a:ea typeface="Roboto" panose="02000000000000000000" pitchFamily="2" charset="0"/>
                        </a:rPr>
                        <a:t> for each unit, to be delivered in line with </a:t>
                      </a:r>
                      <a:r>
                        <a:rPr lang="en-GB" sz="900" err="1">
                          <a:solidFill>
                            <a:schemeClr val="bg1"/>
                          </a:solidFill>
                          <a:latin typeface="Roboto" panose="02000000000000000000" pitchFamily="2" charset="0"/>
                          <a:ea typeface="Roboto" panose="02000000000000000000" pitchFamily="2" charset="0"/>
                        </a:rPr>
                        <a:t>Rosenshine’s</a:t>
                      </a:r>
                      <a:r>
                        <a:rPr lang="en-GB" sz="900">
                          <a:solidFill>
                            <a:schemeClr val="bg1"/>
                          </a:solidFill>
                          <a:latin typeface="Roboto" panose="02000000000000000000" pitchFamily="2" charset="0"/>
                          <a:ea typeface="Roboto" panose="02000000000000000000" pitchFamily="2" charset="0"/>
                        </a:rPr>
                        <a:t> Principles. </a:t>
                      </a:r>
                    </a:p>
                    <a:p>
                      <a:pPr>
                        <a:lnSpc>
                          <a:spcPts val="1200"/>
                        </a:lnSpc>
                      </a:pPr>
                      <a:endParaRPr lang="en-GB" sz="900">
                        <a:solidFill>
                          <a:schemeClr val="bg1"/>
                        </a:solidFill>
                        <a:latin typeface="Roboto" panose="02000000000000000000" pitchFamily="2" charset="0"/>
                        <a:ea typeface="Roboto" panose="02000000000000000000" pitchFamily="2" charset="0"/>
                      </a:endParaRPr>
                    </a:p>
                    <a:p>
                      <a:pPr>
                        <a:lnSpc>
                          <a:spcPts val="1200"/>
                        </a:lnSpc>
                      </a:pPr>
                      <a:r>
                        <a:rPr lang="en-GB" sz="900">
                          <a:solidFill>
                            <a:schemeClr val="bg1"/>
                          </a:solidFill>
                          <a:latin typeface="Roboto" panose="02000000000000000000" pitchFamily="2" charset="0"/>
                          <a:ea typeface="Roboto" panose="02000000000000000000" pitchFamily="2" charset="0"/>
                        </a:rPr>
                        <a:t>During the course of the unit, these skills will need to be explicitly taught, and pupils will require plenty of opportunity for both guided and independent practice, before applying them in their writing.</a:t>
                      </a:r>
                    </a:p>
                    <a:p>
                      <a:pPr>
                        <a:lnSpc>
                          <a:spcPts val="1200"/>
                        </a:lnSpc>
                      </a:pPr>
                      <a:endParaRPr lang="en-GB" sz="900">
                        <a:solidFill>
                          <a:schemeClr val="bg1"/>
                        </a:solidFill>
                        <a:latin typeface="Roboto" panose="02000000000000000000" pitchFamily="2" charset="0"/>
                        <a:ea typeface="Roboto" panose="02000000000000000000" pitchFamily="2" charset="0"/>
                      </a:endParaRPr>
                    </a:p>
                    <a:p>
                      <a:pPr>
                        <a:lnSpc>
                          <a:spcPts val="1200"/>
                        </a:lnSpc>
                      </a:pPr>
                      <a:r>
                        <a:rPr lang="en-GB" sz="900">
                          <a:solidFill>
                            <a:schemeClr val="bg1"/>
                          </a:solidFill>
                          <a:latin typeface="Roboto" panose="02000000000000000000" pitchFamily="2" charset="0"/>
                          <a:ea typeface="Roboto" panose="02000000000000000000" pitchFamily="2" charset="0"/>
                        </a:rPr>
                        <a:t>Many of the objectives in this section will be brand new to pupils, particularly in the Autumn Term (i.e. it will be the first time that they have been explicitly taught these particular NC objectives).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nSpc>
                          <a:spcPts val="1200"/>
                        </a:lnSpc>
                      </a:pPr>
                      <a:r>
                        <a:rPr lang="en-US" sz="900">
                          <a:solidFill>
                            <a:schemeClr val="bg1"/>
                          </a:solidFill>
                          <a:latin typeface="Roboto" panose="02000000000000000000" pitchFamily="2" charset="0"/>
                          <a:ea typeface="Roboto" panose="02000000000000000000" pitchFamily="2" charset="0"/>
                        </a:rPr>
                        <a:t>The objectives in this column have already been taught, either in previous year groups, or earlier in the academic year, so pupils should already be very familiar with them. However, it is very important that they are constantly revisited in order to be truly mastered. In some cases, during the course of the unit, it will become clear that pupils in your class are not as familiar or confident with these objectives as you would expect. </a:t>
                      </a:r>
                      <a:r>
                        <a:rPr lang="en-US" sz="900" b="1">
                          <a:solidFill>
                            <a:schemeClr val="bg1"/>
                          </a:solidFill>
                          <a:latin typeface="Roboto" panose="02000000000000000000" pitchFamily="2" charset="0"/>
                          <a:ea typeface="Roboto" panose="02000000000000000000" pitchFamily="2" charset="0"/>
                        </a:rPr>
                        <a:t>It is </a:t>
                      </a:r>
                      <a:r>
                        <a:rPr lang="en-US" sz="900" b="1" u="sng">
                          <a:solidFill>
                            <a:schemeClr val="bg1"/>
                          </a:solidFill>
                          <a:latin typeface="Roboto" panose="02000000000000000000" pitchFamily="2" charset="0"/>
                          <a:ea typeface="Roboto" panose="02000000000000000000" pitchFamily="2" charset="0"/>
                        </a:rPr>
                        <a:t>vital</a:t>
                      </a:r>
                      <a:r>
                        <a:rPr lang="en-US" sz="900" b="1">
                          <a:solidFill>
                            <a:schemeClr val="bg1"/>
                          </a:solidFill>
                          <a:latin typeface="Roboto" panose="02000000000000000000" pitchFamily="2" charset="0"/>
                          <a:ea typeface="Roboto" panose="02000000000000000000" pitchFamily="2" charset="0"/>
                        </a:rPr>
                        <a:t> in these instances, that you plan additional instruction/ lessons to fill these gaps.</a:t>
                      </a:r>
                    </a:p>
                    <a:p>
                      <a:pPr>
                        <a:lnSpc>
                          <a:spcPts val="1200"/>
                        </a:lnSpc>
                      </a:pPr>
                      <a:endParaRPr lang="en-US" sz="900">
                        <a:solidFill>
                          <a:schemeClr val="bg1"/>
                        </a:solidFill>
                        <a:latin typeface="Roboto" panose="02000000000000000000" pitchFamily="2" charset="0"/>
                        <a:ea typeface="Roboto" panose="02000000000000000000" pitchFamily="2" charset="0"/>
                      </a:endParaRPr>
                    </a:p>
                    <a:p>
                      <a:pPr>
                        <a:lnSpc>
                          <a:spcPts val="1200"/>
                        </a:lnSpc>
                      </a:pPr>
                      <a:r>
                        <a:rPr lang="en-US" sz="900">
                          <a:solidFill>
                            <a:schemeClr val="bg1"/>
                          </a:solidFill>
                          <a:latin typeface="Roboto" panose="02000000000000000000" pitchFamily="2" charset="0"/>
                          <a:ea typeface="Roboto" panose="02000000000000000000" pitchFamily="2" charset="0"/>
                        </a:rPr>
                        <a:t>The objectives both in this column, and in the ‘Writing objectives to be taught’ column, come directly from the National Curriculum. In some cases, however, they have been broken down into smaller steps, slightly reworded for clarity, or simplified for children to understand.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9374558"/>
                  </a:ext>
                </a:extLst>
              </a:tr>
            </a:tbl>
          </a:graphicData>
        </a:graphic>
      </p:graphicFrame>
      <p:sp>
        <p:nvSpPr>
          <p:cNvPr id="6" name="TextBox 5">
            <a:extLst>
              <a:ext uri="{FF2B5EF4-FFF2-40B4-BE49-F238E27FC236}">
                <a16:creationId xmlns:a16="http://schemas.microsoft.com/office/drawing/2014/main" id="{7A3CDB87-0655-C5F9-3825-25480267A019}"/>
              </a:ext>
            </a:extLst>
          </p:cNvPr>
          <p:cNvSpPr txBox="1"/>
          <p:nvPr/>
        </p:nvSpPr>
        <p:spPr>
          <a:xfrm>
            <a:off x="2877955" y="6120477"/>
            <a:ext cx="6533895" cy="261610"/>
          </a:xfrm>
          <a:prstGeom prst="rect">
            <a:avLst/>
          </a:prstGeom>
          <a:noFill/>
        </p:spPr>
        <p:txBody>
          <a:bodyPr wrap="square" rtlCol="0">
            <a:spAutoFit/>
          </a:bodyPr>
          <a:lstStyle/>
          <a:p>
            <a:r>
              <a:rPr lang="en-US" sz="1100">
                <a:solidFill>
                  <a:schemeClr val="bg1"/>
                </a:solidFill>
                <a:latin typeface="Roboto" panose="02000000000000000000" pitchFamily="2" charset="0"/>
                <a:ea typeface="Roboto" panose="02000000000000000000" pitchFamily="2" charset="0"/>
                <a:cs typeface="Roboto" panose="02000000000000000000" pitchFamily="2" charset="0"/>
              </a:rPr>
              <a:t>Please see our </a:t>
            </a:r>
            <a:r>
              <a:rPr lang="en-US" sz="1100" b="1">
                <a:solidFill>
                  <a:schemeClr val="accent1"/>
                </a:solidFill>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Frequently Asked Questions </a:t>
            </a:r>
            <a:r>
              <a:rPr lang="en-US" sz="1100">
                <a:solidFill>
                  <a:schemeClr val="bg1"/>
                </a:solidFill>
                <a:latin typeface="Roboto" panose="02000000000000000000" pitchFamily="2" charset="0"/>
                <a:ea typeface="Roboto" panose="02000000000000000000" pitchFamily="2" charset="0"/>
                <a:cs typeface="Roboto" panose="02000000000000000000" pitchFamily="2" charset="0"/>
              </a:rPr>
              <a:t>for further information.</a:t>
            </a:r>
            <a:endParaRPr lang="en-GB" sz="11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5147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1</a:t>
            </a:r>
            <a:endParaRPr lang="en-GB">
              <a:ln w="12700">
                <a:solidFill>
                  <a:schemeClr val="accent1"/>
                </a:solidFill>
              </a:ln>
              <a:solidFill>
                <a:schemeClr val="accent1"/>
              </a:solidFill>
            </a:endParaRPr>
          </a:p>
        </p:txBody>
      </p:sp>
      <p:graphicFrame>
        <p:nvGraphicFramePr>
          <p:cNvPr id="2" name="Table 1">
            <a:extLst>
              <a:ext uri="{FF2B5EF4-FFF2-40B4-BE49-F238E27FC236}">
                <a16:creationId xmlns:a16="http://schemas.microsoft.com/office/drawing/2014/main" id="{4524FA99-F8D4-E3AC-95AC-9651828D8A4E}"/>
              </a:ext>
            </a:extLst>
          </p:cNvPr>
          <p:cNvGraphicFramePr>
            <a:graphicFrameLocks noGrp="1"/>
          </p:cNvGraphicFramePr>
          <p:nvPr/>
        </p:nvGraphicFramePr>
        <p:xfrm>
          <a:off x="255112" y="878440"/>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Poems to Perform – Julia Donaldson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Retelling Narrative: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 </a:t>
                      </a:r>
                      <a:b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The Lonely Beast – Chris Judge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Writing Short Narratives: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 </a:t>
                      </a:r>
                      <a:b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The Lonely Beast – Chris Judge</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Description: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Lost in the Toy Museum – David Lucas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Sentence Structure:</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Little Red / Rapunzel –</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Bethan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Woollvin</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Character and Plot: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err="1">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Beegu</a:t>
                      </a:r>
                      <a:r>
                        <a:rPr kumimoji="0" lang="en-US"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 – Alexis Deacon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about Real Life: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Big Book of the UK – Imogen Russell Williams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Developing Narrative Structure:</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Stanley’s Stick – John </a:t>
                      </a:r>
                      <a:r>
                        <a:rPr kumimoji="0" lang="en-US" sz="900" b="0" i="0" u="none" strike="noStrike" kern="1200" cap="none" spc="0" normalizeH="0" baseline="0" noProof="0" err="1">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Hegley</a:t>
                      </a:r>
                      <a:endParaRPr kumimoji="0" lang="en-US"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Look Up! – Nathan Byron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Punctuation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Traction Man is Here – Mini Grey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a:ln>
                            <a:noFill/>
                          </a:ln>
                          <a:solidFill>
                            <a:srgbClr val="FFFFFF"/>
                          </a:solidFill>
                          <a:effectLst/>
                          <a:highlight>
                            <a:srgbClr val="3E9C64"/>
                          </a:highlight>
                          <a:uLnTx/>
                          <a:uFillTx/>
                          <a:latin typeface="Roboto" panose="02000000000000000000" pitchFamily="2" charset="0"/>
                          <a:ea typeface="Roboto" panose="02000000000000000000" pitchFamily="2" charset="0"/>
                          <a:cs typeface="Times New Roman" panose="02020603050405020304" pitchFamily="18" charset="0"/>
                        </a:rPr>
                        <a:t>Poetry Link</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mn-cs"/>
                        </a:rPr>
                        <a:t>Daydreams and Jellybeans –  Alex Wharton &amp; Katy Riddell</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endParaRPr kumimoji="0" lang="en-GB"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mn-cs"/>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Punctuation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Traction Man is Here – Mini Grey</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Fairy Tales:</a:t>
                      </a:r>
                    </a:p>
                    <a:p>
                      <a:pPr algn="ctr">
                        <a:spcAft>
                          <a:spcPts val="300"/>
                        </a:spcAft>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Mixed Up Fairy Tales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 </a:t>
                      </a:r>
                      <a:r>
                        <a:rPr lang="en-GB" sz="900" b="0">
                          <a:solidFill>
                            <a:schemeClr val="accent1"/>
                          </a:solidFill>
                          <a:latin typeface="Roboto" panose="02000000000000000000" pitchFamily="2" charset="0"/>
                          <a:ea typeface="Roboto" panose="02000000000000000000" pitchFamily="2" charset="0"/>
                        </a:rPr>
                        <a:t>Hilary Robinson &amp; Nick </a:t>
                      </a:r>
                      <a:r>
                        <a:rPr lang="en-GB" sz="900" b="0" err="1">
                          <a:solidFill>
                            <a:schemeClr val="accent1"/>
                          </a:solidFill>
                          <a:latin typeface="Roboto" panose="02000000000000000000" pitchFamily="2" charset="0"/>
                          <a:ea typeface="Roboto" panose="02000000000000000000" pitchFamily="2" charset="0"/>
                        </a:rPr>
                        <a:t>Sharratt</a:t>
                      </a:r>
                      <a:endParaRPr lang="en-GB" sz="900" b="0">
                        <a:solidFill>
                          <a:schemeClr val="accent1"/>
                        </a:solidFill>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900" b="0">
                          <a:solidFill>
                            <a:schemeClr val="accent1"/>
                          </a:solidFill>
                          <a:latin typeface="Roboto" panose="02000000000000000000" pitchFamily="2" charset="0"/>
                          <a:ea typeface="Roboto" panose="02000000000000000000" pitchFamily="2" charset="0"/>
                        </a:rPr>
                        <a:t>Billy and the Beast – Nadia Shireen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Here We Are – Oliver Jeffers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Descriptions:</a:t>
                      </a:r>
                    </a:p>
                    <a:p>
                      <a:pPr algn="ctr">
                        <a:spcAft>
                          <a:spcPts val="3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Journey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a:solidFill>
                            <a:schemeClr val="accent1"/>
                          </a:solidFill>
                          <a:latin typeface="Roboto" panose="02000000000000000000" pitchFamily="2" charset="0"/>
                          <a:ea typeface="Roboto" panose="02000000000000000000" pitchFamily="2" charset="0"/>
                        </a:rPr>
                        <a:t>Aaron Becker</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endParaRPr lang="en-US" sz="900">
                        <a:solidFill>
                          <a:schemeClr val="tx1"/>
                        </a:solidFill>
                        <a:highlight>
                          <a:srgbClr val="3E9C64"/>
                        </a:highlight>
                        <a:latin typeface="Roboto" panose="02000000000000000000" pitchFamily="2" charset="0"/>
                        <a:ea typeface="Roboto" panose="02000000000000000000" pitchFamily="2" charset="0"/>
                      </a:endParaRPr>
                    </a:p>
                    <a:p>
                      <a:pPr marL="0" indent="0" algn="ctr">
                        <a:spcAft>
                          <a:spcPts val="300"/>
                        </a:spcAft>
                        <a:buFont typeface="Arial" panose="020B0604020202020204" pitchFamily="34" charset="0"/>
                        <a:buNone/>
                      </a:pPr>
                      <a:r>
                        <a:rPr lang="en-US" sz="900" b="0">
                          <a:solidFill>
                            <a:schemeClr val="accent1"/>
                          </a:solidFill>
                          <a:latin typeface="Roboto" panose="02000000000000000000" pitchFamily="2" charset="0"/>
                          <a:ea typeface="Roboto" panose="02000000000000000000" pitchFamily="2" charset="0"/>
                        </a:rPr>
                        <a:t>Out &amp; About: The First Book of Poems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endParaRPr lang="en-US" sz="900" b="0">
                        <a:solidFill>
                          <a:schemeClr val="accent1"/>
                        </a:solidFill>
                        <a:latin typeface="Roboto" panose="02000000000000000000" pitchFamily="2" charset="0"/>
                        <a:ea typeface="Roboto" panose="02000000000000000000" pitchFamily="2" charset="0"/>
                      </a:endParaRPr>
                    </a:p>
                    <a:p>
                      <a:pPr marL="0" indent="0" algn="ctr">
                        <a:spcAft>
                          <a:spcPts val="300"/>
                        </a:spcAft>
                        <a:buFont typeface="Arial" panose="020B0604020202020204" pitchFamily="34" charset="0"/>
                        <a:buNone/>
                      </a:pPr>
                      <a:r>
                        <a:rPr lang="en-US" sz="900" b="0">
                          <a:solidFill>
                            <a:schemeClr val="accent1"/>
                          </a:solidFill>
                          <a:latin typeface="Roboto" panose="02000000000000000000" pitchFamily="2" charset="0"/>
                          <a:ea typeface="Roboto" panose="02000000000000000000" pitchFamily="2" charset="0"/>
                        </a:rPr>
                        <a:t> Shirley Hughes</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Nimesh the Adventurer – Ranjit Singh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On the Way Home – Jill Murphy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Files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Ada Twist, Scientist/ Iggy Peck, Architect/ Rosie Revere, Engineer – Andrea Beaty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Letters: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Where the Wild </a:t>
                      </a:r>
                      <a:b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b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Things Are – Maurice Sendak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Letters:</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Where the Wild </a:t>
                      </a:r>
                      <a:b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b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Things Are – Maurice Sendak</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Fact Files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Ada Twist, Scientist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Iggy Peck, Architect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Rosie Revere, Engineer – Andrea Beaty</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Instructions:</a:t>
                      </a: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Cook &amp; The King – Julia Donaldson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about Real Events: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About Year 1!</a:t>
                      </a:r>
                      <a:endParaRPr lang="en-US" sz="900" i="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Meesha Makes Friends – Tom Percival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Tree>
    <p:extLst>
      <p:ext uri="{BB962C8B-B14F-4D97-AF65-F5344CB8AC3E}">
        <p14:creationId xmlns:p14="http://schemas.microsoft.com/office/powerpoint/2010/main" val="63729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1525844513"/>
              </p:ext>
            </p:extLst>
          </p:nvPr>
        </p:nvGraphicFramePr>
        <p:xfrm>
          <a:off x="203201" y="821241"/>
          <a:ext cx="9175754" cy="5224727"/>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315254">
                  <a:extLst>
                    <a:ext uri="{9D8B030D-6E8A-4147-A177-3AD203B41FA5}">
                      <a16:colId xmlns:a16="http://schemas.microsoft.com/office/drawing/2014/main" val="247776695"/>
                    </a:ext>
                  </a:extLst>
                </a:gridCol>
                <a:gridCol w="1385249">
                  <a:extLst>
                    <a:ext uri="{9D8B030D-6E8A-4147-A177-3AD203B41FA5}">
                      <a16:colId xmlns:a16="http://schemas.microsoft.com/office/drawing/2014/main" val="3380293508"/>
                    </a:ext>
                  </a:extLst>
                </a:gridCol>
                <a:gridCol w="1519859">
                  <a:extLst>
                    <a:ext uri="{9D8B030D-6E8A-4147-A177-3AD203B41FA5}">
                      <a16:colId xmlns:a16="http://schemas.microsoft.com/office/drawing/2014/main" val="2902844172"/>
                    </a:ext>
                  </a:extLst>
                </a:gridCol>
                <a:gridCol w="3019392">
                  <a:extLst>
                    <a:ext uri="{9D8B030D-6E8A-4147-A177-3AD203B41FA5}">
                      <a16:colId xmlns:a16="http://schemas.microsoft.com/office/drawing/2014/main" val="2149459059"/>
                    </a:ext>
                  </a:extLst>
                </a:gridCol>
              </a:tblGrid>
              <a:tr h="344651">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9239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ea typeface="Roboto" panose="02000000000000000000" pitchFamily="2"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ea typeface="Roboto" panose="02000000000000000000" pitchFamily="2" charset="0"/>
                        </a:rPr>
                        <a:t>(1 week)</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b="0">
                          <a:solidFill>
                            <a:schemeClr val="bg1"/>
                          </a:solidFill>
                          <a:latin typeface="Roboto" panose="02000000000000000000" pitchFamily="2" charset="0"/>
                          <a:ea typeface="Roboto" panose="02000000000000000000" pitchFamily="2" charset="0"/>
                        </a:rPr>
                        <a:t>In this unit, pupils will share and perform some poems, exploring the use of rhyme and repeated patterns. </a:t>
                      </a:r>
                    </a:p>
                    <a:p>
                      <a:pPr>
                        <a:spcAft>
                          <a:spcPts val="600"/>
                        </a:spcAft>
                      </a:pPr>
                      <a:r>
                        <a:rPr lang="en-US" sz="800" b="0">
                          <a:solidFill>
                            <a:schemeClr val="bg1"/>
                          </a:solidFill>
                          <a:latin typeface="Roboto" panose="02000000000000000000" pitchFamily="2" charset="0"/>
                          <a:ea typeface="Roboto" panose="02000000000000000000" pitchFamily="2" charset="0"/>
                        </a:rPr>
                        <a:t>They will create their own lines of poetry, based on a model they have shared, that will be compiled into a shared poem about the class.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Core text: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Poems to Perform –</a:t>
                      </a:r>
                      <a:r>
                        <a:rPr kumimoji="0" lang="en-US" sz="800" b="1"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Julia Donaldson</a:t>
                      </a:r>
                    </a:p>
                    <a:p>
                      <a:pPr marL="171450" marR="0" lvl="0" indent="-171450" algn="l" defTabSz="914400" rtl="0" eaLnBrk="1" fontAlgn="auto" latinLnBrk="0" hangingPunct="1">
                        <a:lnSpc>
                          <a:spcPct val="100000"/>
                        </a:lnSpc>
                        <a:spcBef>
                          <a:spcPts val="0"/>
                        </a:spcBef>
                        <a:spcAft>
                          <a:spcPts val="200"/>
                        </a:spcAft>
                        <a:buClrTx/>
                        <a:buSzTx/>
                        <a:buFontTx/>
                        <a:buChar char="-"/>
                        <a:tabLst/>
                        <a:defRPr/>
                      </a:pPr>
                      <a:endPar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200"/>
                        </a:spcAft>
                        <a:buClrTx/>
                        <a:buSzTx/>
                        <a:buFontTx/>
                        <a:buChar char="-"/>
                        <a:tabLst/>
                        <a:defRPr/>
                      </a:pPr>
                      <a:endPar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develop positive attitudes and stamina towards writing by creating poetry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leave spaces between words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capital letters for names of people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punctuate sentences with a full stop</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write recognisable letters, most of which are correctly formed (ELG: Writing, 2020)</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spell words by identifying sounds in them and representing the sounds with a letter or letters (ELG: Writing, 2020)</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write simple phrases and sentences that can be read by others (ELG: Writing, 2020)</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Year 1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10553">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ea typeface="Roboto" panose="02000000000000000000" pitchFamily="2" charset="0"/>
                        </a:rPr>
                        <a:t>Retelling Narrative: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ea typeface="Roboto" panose="02000000000000000000" pitchFamily="2" charset="0"/>
                        </a:rPr>
                        <a:t>(2 weeks)</a:t>
                      </a:r>
                      <a:endParaRPr lang="en-GB" sz="900" b="0" i="0">
                        <a:solidFill>
                          <a:schemeClr val="bg1"/>
                        </a:solidFill>
                        <a:latin typeface="United Curriculum" pitchFamily="2" charset="0"/>
                        <a:ea typeface="Roboto" panose="02000000000000000000"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In this unit, pupils will develop their storytelling language, by orally rehearsing, and then writing, a retelling of the shared text.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They will learn more about capital letters and how to accurately use them to punctuate their sentences, include learning about using a capital letter for the personal pronoun ‘I’. Pupils will apply this new learning by writing in role in the first-person from the central character’s point of view.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Lonely Beast – Chris Judge</a:t>
                      </a:r>
                    </a:p>
                    <a:p>
                      <a:pPr marL="171450" marR="0" lvl="0" indent="-171450" algn="l" defTabSz="914400" rtl="0" eaLnBrk="1" fontAlgn="auto" latinLnBrk="0" hangingPunct="1">
                        <a:lnSpc>
                          <a:spcPct val="100000"/>
                        </a:lnSpc>
                        <a:spcBef>
                          <a:spcPts val="0"/>
                        </a:spcBef>
                        <a:spcAft>
                          <a:spcPts val="200"/>
                        </a:spcAft>
                        <a:buClrTx/>
                        <a:buSzTx/>
                        <a:buFontTx/>
                        <a:buChar char="-"/>
                        <a:tabLst/>
                        <a:defRPr/>
                      </a:pPr>
                      <a:endPar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171450" indent="-171450">
                        <a:spcAft>
                          <a:spcPts val="300"/>
                        </a:spcAft>
                        <a:buFontTx/>
                        <a:buChar char="-"/>
                      </a:pPr>
                      <a:endParaRPr lang="en-US" sz="800" b="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with a capital letter and a full stop</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a capital letter for the personal pronoun ‘I’</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recognisable letters, most of which are correctly formed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spell words by identifying sounds in them and representing the sounds with a letter or letters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simple phrases and sentences that can be read by others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capital letters for names of people (Y1)</a:t>
                      </a:r>
                    </a:p>
                    <a:p>
                      <a:pPr marL="0" indent="0">
                        <a:lnSpc>
                          <a:spcPct val="100000"/>
                        </a:lnSpc>
                        <a:spcBef>
                          <a:spcPts val="0"/>
                        </a:spcBef>
                        <a:spcAft>
                          <a:spcPts val="300"/>
                        </a:spcAft>
                        <a:buFont typeface="Arial" panose="020B0604020202020204" pitchFamily="34" charset="0"/>
                        <a:buNone/>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442843">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Developing Description: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(3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develop their understanding of description by learning about nouns and adjectives, including learning, practising and applying the spelling rule for adding –s or –es for plural nouns.</a:t>
                      </a:r>
                    </a:p>
                    <a:p>
                      <a:pPr>
                        <a:spcAft>
                          <a:spcPts val="600"/>
                        </a:spcAft>
                      </a:pPr>
                      <a:r>
                        <a:rPr lang="en-US" sz="800">
                          <a:solidFill>
                            <a:schemeClr val="bg1"/>
                          </a:solidFill>
                          <a:latin typeface="Roboto" panose="02000000000000000000" pitchFamily="2" charset="0"/>
                          <a:ea typeface="Roboto" panose="02000000000000000000" pitchFamily="2" charset="0"/>
                        </a:rPr>
                        <a:t>Pupils will create several pieces of writing in response to the shared text, including notices and posters for the school community, descriptions of characters from the text and a class non-fiction book about their favourite toys.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i="0">
                          <a:solidFill>
                            <a:schemeClr val="bg1"/>
                          </a:solidFill>
                          <a:latin typeface="Roboto" panose="02000000000000000000" pitchFamily="2" charset="0"/>
                          <a:ea typeface="Roboto" panose="02000000000000000000" pitchFamily="2" charset="0"/>
                        </a:rPr>
                        <a:t>Core text:</a:t>
                      </a:r>
                      <a:r>
                        <a:rPr lang="en-US" sz="800" b="0" i="0">
                          <a:solidFill>
                            <a:schemeClr val="bg1"/>
                          </a:solidFill>
                          <a:latin typeface="Roboto" panose="02000000000000000000" pitchFamily="2" charset="0"/>
                          <a:ea typeface="Roboto" panose="02000000000000000000" pitchFamily="2" charset="0"/>
                        </a:rPr>
                        <a:t> </a:t>
                      </a:r>
                      <a:r>
                        <a:rPr lang="en-US" sz="800" b="0" i="1">
                          <a:solidFill>
                            <a:schemeClr val="bg1"/>
                          </a:solidFill>
                          <a:latin typeface="Roboto" panose="02000000000000000000" pitchFamily="2" charset="0"/>
                          <a:ea typeface="Roboto" panose="02000000000000000000" pitchFamily="2" charset="0"/>
                        </a:rPr>
                        <a:t>Lost in the Toy Museum – David Lucas</a:t>
                      </a:r>
                    </a:p>
                    <a:p>
                      <a:pPr marL="171450" indent="-171450">
                        <a:spcAft>
                          <a:spcPts val="300"/>
                        </a:spcAft>
                        <a:buFontTx/>
                        <a:buChar char="-"/>
                      </a:pPr>
                      <a:endParaRPr lang="en-US" sz="800" b="0" i="0">
                        <a:solidFill>
                          <a:schemeClr val="bg1"/>
                        </a:solidFill>
                        <a:latin typeface="Roboto" panose="02000000000000000000" pitchFamily="2" charset="0"/>
                        <a:ea typeface="Roboto" panose="02000000000000000000" pitchFamily="2" charset="0"/>
                      </a:endParaRPr>
                    </a:p>
                    <a:p>
                      <a:pPr marL="171450" indent="-171450">
                        <a:spcAft>
                          <a:spcPts val="300"/>
                        </a:spcAft>
                        <a:buFontTx/>
                        <a:buChar char="-"/>
                      </a:pPr>
                      <a:endParaRPr lang="en-US" sz="800" b="1" i="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punctuate sentences with a capital letter and full stop</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for names of people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leave spaces between words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spelling rule for adding –s or –es as the plural marker for nouns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recognise nouns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recognise adjectives</a:t>
                      </a: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a:t>
                      </a:r>
                      <a:r>
                        <a:rPr lang="en-US" sz="800" err="1">
                          <a:solidFill>
                            <a:schemeClr val="bg1"/>
                          </a:solidFill>
                          <a:latin typeface="Roboto" panose="02000000000000000000" pitchFamily="2" charset="0"/>
                          <a:ea typeface="Roboto" panose="02000000000000000000" pitchFamily="2" charset="0"/>
                        </a:rPr>
                        <a:t>recognisable</a:t>
                      </a:r>
                      <a:r>
                        <a:rPr lang="en-US" sz="800">
                          <a:solidFill>
                            <a:schemeClr val="bg1"/>
                          </a:solidFill>
                          <a:latin typeface="Roboto" panose="02000000000000000000" pitchFamily="2" charset="0"/>
                          <a:ea typeface="Roboto" panose="02000000000000000000" pitchFamily="2" charset="0"/>
                        </a:rPr>
                        <a:t> letters, most of which are correctly formed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spell words by identifying sounds in them and representing the sounds with a letter or letters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simple phrases and sentences that can be read by others (ELG: Writing, 2020)</a:t>
                      </a:r>
                    </a:p>
                    <a:p>
                      <a:pPr marL="0" indent="0">
                        <a:lnSpc>
                          <a:spcPct val="100000"/>
                        </a:lnSpc>
                        <a:spcBef>
                          <a:spcPts val="0"/>
                        </a:spcBef>
                        <a:spcAft>
                          <a:spcPts val="300"/>
                        </a:spcAft>
                        <a:buFont typeface="Arial" panose="020B0604020202020204" pitchFamily="34" charset="0"/>
                        <a:buNone/>
                      </a:pPr>
                      <a:endParaRPr lang="en-US" sz="80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endParaRPr lang="en-US" sz="800" i="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10933591"/>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Autumn 1/2</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1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1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022374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1924445429"/>
              </p:ext>
            </p:extLst>
          </p:nvPr>
        </p:nvGraphicFramePr>
        <p:xfrm>
          <a:off x="232406" y="788762"/>
          <a:ext cx="9175754" cy="5433689"/>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777952">
                  <a:extLst>
                    <a:ext uri="{9D8B030D-6E8A-4147-A177-3AD203B41FA5}">
                      <a16:colId xmlns:a16="http://schemas.microsoft.com/office/drawing/2014/main" val="247776695"/>
                    </a:ext>
                  </a:extLst>
                </a:gridCol>
                <a:gridCol w="965884">
                  <a:extLst>
                    <a:ext uri="{9D8B030D-6E8A-4147-A177-3AD203B41FA5}">
                      <a16:colId xmlns:a16="http://schemas.microsoft.com/office/drawing/2014/main" val="3380293508"/>
                    </a:ext>
                  </a:extLst>
                </a:gridCol>
                <a:gridCol w="1610478">
                  <a:extLst>
                    <a:ext uri="{9D8B030D-6E8A-4147-A177-3AD203B41FA5}">
                      <a16:colId xmlns:a16="http://schemas.microsoft.com/office/drawing/2014/main" val="2902844172"/>
                    </a:ext>
                  </a:extLst>
                </a:gridCol>
                <a:gridCol w="2885440">
                  <a:extLst>
                    <a:ext uri="{9D8B030D-6E8A-4147-A177-3AD203B41FA5}">
                      <a16:colId xmlns:a16="http://schemas.microsoft.com/office/drawing/2014/main" val="2149459059"/>
                    </a:ext>
                  </a:extLst>
                </a:gridCol>
              </a:tblGrid>
              <a:tr h="500909">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42756">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ea typeface="Roboto" panose="02000000000000000000" pitchFamily="2" charset="0"/>
                        </a:rPr>
                        <a:t>Developing Sentence Structure: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ea typeface="Roboto" panose="02000000000000000000" pitchFamily="2" charset="0"/>
                        </a:rPr>
                        <a:t>(1 week)</a:t>
                      </a:r>
                      <a:endParaRPr lang="en-GB" sz="900" b="0" i="0">
                        <a:solidFill>
                          <a:schemeClr val="bg1"/>
                        </a:solidFill>
                        <a:latin typeface="United Curriculum" pitchFamily="2" charset="0"/>
                        <a:ea typeface="Roboto" panose="02000000000000000000"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r>
                        <a:rPr lang="en-US" sz="800">
                          <a:solidFill>
                            <a:schemeClr val="bg1"/>
                          </a:solidFill>
                          <a:latin typeface="Roboto" panose="02000000000000000000" pitchFamily="2" charset="0"/>
                          <a:ea typeface="Roboto" panose="02000000000000000000" pitchFamily="2" charset="0"/>
                          <a:cs typeface="Roboto" panose="02000000000000000000" pitchFamily="2" charset="0"/>
                        </a:rPr>
                        <a:t>In this unit, pupils will develop their understanding and use of different sentence structures, learning how to write question sentences, demarcated with question marks and beginning to create multi clause sentences using the conjunction ‘and’ to connect ideas.</a:t>
                      </a:r>
                    </a:p>
                    <a:p>
                      <a:endParaRPr lang="en-US" sz="800">
                        <a:solidFill>
                          <a:schemeClr val="bg1"/>
                        </a:solidFill>
                        <a:latin typeface="Roboto" panose="02000000000000000000" pitchFamily="2" charset="0"/>
                        <a:ea typeface="Roboto" panose="02000000000000000000" pitchFamily="2" charset="0"/>
                        <a:cs typeface="Roboto" panose="02000000000000000000" pitchFamily="2" charset="0"/>
                      </a:endParaRPr>
                    </a:p>
                    <a:p>
                      <a:r>
                        <a:rPr lang="en-US" sz="800">
                          <a:solidFill>
                            <a:schemeClr val="bg1"/>
                          </a:solidFill>
                          <a:latin typeface="Roboto" panose="02000000000000000000" pitchFamily="2" charset="0"/>
                          <a:ea typeface="Roboto" panose="02000000000000000000" pitchFamily="2" charset="0"/>
                          <a:cs typeface="Roboto" panose="02000000000000000000" pitchFamily="2" charset="0"/>
                        </a:rPr>
                        <a:t>They will practise devising and writing their own questions to ask the characters from the stories (through role play) before choosing a scene from one of the shared texts to reimagine, in storyboard form, incorporating questions in speech bubbles.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200"/>
                        </a:spcAft>
                      </a:pPr>
                      <a:r>
                        <a:rPr lang="en-US" sz="800" b="1">
                          <a:solidFill>
                            <a:schemeClr val="bg1"/>
                          </a:solidFill>
                          <a:latin typeface="Roboto" panose="02000000000000000000" pitchFamily="2" charset="0"/>
                          <a:ea typeface="Roboto" panose="02000000000000000000" pitchFamily="2" charset="0"/>
                          <a:cs typeface="Roboto" panose="02000000000000000000" pitchFamily="2" charset="0"/>
                        </a:rPr>
                        <a:t>Core texts: </a:t>
                      </a:r>
                      <a:r>
                        <a:rPr lang="en-US" sz="800" b="0" i="1">
                          <a:solidFill>
                            <a:schemeClr val="bg1"/>
                          </a:solidFill>
                          <a:latin typeface="Roboto" panose="02000000000000000000" pitchFamily="2" charset="0"/>
                          <a:ea typeface="Roboto" panose="02000000000000000000" pitchFamily="2" charset="0"/>
                          <a:cs typeface="Roboto" panose="02000000000000000000" pitchFamily="2" charset="0"/>
                        </a:rPr>
                        <a:t>Little Red / Rapunzel – Bethan </a:t>
                      </a:r>
                      <a:r>
                        <a:rPr lang="en-US" sz="800" b="0" i="1" err="1">
                          <a:solidFill>
                            <a:schemeClr val="bg1"/>
                          </a:solidFill>
                          <a:latin typeface="Roboto" panose="02000000000000000000" pitchFamily="2" charset="0"/>
                          <a:ea typeface="Roboto" panose="02000000000000000000" pitchFamily="2" charset="0"/>
                          <a:cs typeface="Roboto" panose="02000000000000000000" pitchFamily="2" charset="0"/>
                        </a:rPr>
                        <a:t>Woollvin</a:t>
                      </a:r>
                      <a:endParaRPr lang="en-US" sz="800" b="0" i="1">
                        <a:solidFill>
                          <a:schemeClr val="bg1"/>
                        </a:solidFill>
                        <a:latin typeface="Roboto" panose="02000000000000000000" pitchFamily="2" charset="0"/>
                        <a:ea typeface="Roboto" panose="02000000000000000000" pitchFamily="2" charset="0"/>
                        <a:cs typeface="Roboto" panose="02000000000000000000" pitchFamily="2" charset="0"/>
                      </a:endParaRPr>
                    </a:p>
                    <a:p>
                      <a:pPr marL="171450" indent="-171450">
                        <a:spcAft>
                          <a:spcPts val="200"/>
                        </a:spcAft>
                        <a:buFontTx/>
                        <a:buChar char="-"/>
                      </a:pPr>
                      <a:endParaRPr lang="en-US" sz="800">
                        <a:solidFill>
                          <a:schemeClr val="bg1"/>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capital letters for the names of people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punctuate sentences with a capital letter and full stop </a:t>
                      </a:r>
                      <a:endParaRPr kumimoji="0" lang="en-US" sz="800" b="0" i="0" u="none" strike="noStrike" kern="1200" cap="none" spc="0" normalizeH="0" baseline="0" noProof="0">
                        <a:ln>
                          <a:noFill/>
                        </a:ln>
                        <a:solidFill>
                          <a:srgbClr val="000000"/>
                        </a:solidFill>
                        <a:effectLst/>
                        <a:highlight>
                          <a:srgbClr val="00FF00"/>
                        </a:highlight>
                        <a:uLnTx/>
                        <a:uFillTx/>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punctuate sentences using a question mark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join words and clauses using ‘and’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tab pos="0" algn="l"/>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write </a:t>
                      </a:r>
                      <a:r>
                        <a:rPr kumimoji="0" lang="en-US" sz="8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recognisable</a:t>
                      </a: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letters, most of which are correctly formed (ELG: Writing, 2020)</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spell words by identifying sounds in them and representing the sounds with a letter or letters (ELG: Writing, 2020)</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write simple phrases and sentences that can be read by others (ELG: Writing, 2020)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leave spaces between words (Y1)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Year 1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422677">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Character &amp; Plot:</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b="0">
                          <a:solidFill>
                            <a:schemeClr val="bg1"/>
                          </a:solidFill>
                          <a:latin typeface="Roboto" panose="02000000000000000000" pitchFamily="2" charset="0"/>
                          <a:ea typeface="Roboto" panose="02000000000000000000" pitchFamily="2" charset="0"/>
                        </a:rPr>
                        <a:t>In this unit, pupils will learn how to select words that are most appropriate to describe a character and develop these words into sentences that form the foundations for </a:t>
                      </a:r>
                      <a:r>
                        <a:rPr lang="en-US" sz="800" b="0" err="1">
                          <a:solidFill>
                            <a:schemeClr val="bg1"/>
                          </a:solidFill>
                          <a:latin typeface="Roboto" panose="02000000000000000000" pitchFamily="2" charset="0"/>
                          <a:ea typeface="Roboto" panose="02000000000000000000" pitchFamily="2" charset="0"/>
                        </a:rPr>
                        <a:t>characterisation</a:t>
                      </a:r>
                      <a:r>
                        <a:rPr lang="en-US" sz="800" b="0">
                          <a:solidFill>
                            <a:schemeClr val="bg1"/>
                          </a:solidFill>
                          <a:latin typeface="Roboto" panose="02000000000000000000" pitchFamily="2" charset="0"/>
                          <a:ea typeface="Roboto" panose="02000000000000000000" pitchFamily="2" charset="0"/>
                        </a:rPr>
                        <a:t>, building on their understanding of nouns and adjectives.</a:t>
                      </a:r>
                    </a:p>
                    <a:p>
                      <a:pPr>
                        <a:spcAft>
                          <a:spcPts val="600"/>
                        </a:spcAft>
                      </a:pPr>
                      <a:r>
                        <a:rPr lang="en-US" sz="800" b="0">
                          <a:solidFill>
                            <a:schemeClr val="bg1"/>
                          </a:solidFill>
                          <a:latin typeface="Roboto" panose="02000000000000000000" pitchFamily="2" charset="0"/>
                          <a:ea typeface="Roboto" panose="02000000000000000000" pitchFamily="2" charset="0"/>
                        </a:rPr>
                        <a:t>They will continue to develop their vocabulary for storytelling by orally rehearsing, then writing their own retelling of the story of </a:t>
                      </a:r>
                      <a:r>
                        <a:rPr lang="en-US" sz="800" b="0" err="1">
                          <a:solidFill>
                            <a:schemeClr val="bg1"/>
                          </a:solidFill>
                          <a:latin typeface="Roboto" panose="02000000000000000000" pitchFamily="2" charset="0"/>
                          <a:ea typeface="Roboto" panose="02000000000000000000" pitchFamily="2" charset="0"/>
                        </a:rPr>
                        <a:t>Beegu</a:t>
                      </a:r>
                      <a:r>
                        <a:rPr lang="en-US" sz="800" b="0">
                          <a:solidFill>
                            <a:schemeClr val="bg1"/>
                          </a:solidFill>
                          <a:latin typeface="Roboto" panose="02000000000000000000" pitchFamily="2" charset="0"/>
                          <a:ea typeface="Roboto" panose="02000000000000000000" pitchFamily="2" charset="0"/>
                        </a:rPr>
                        <a:t>, putting it into their own words.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err="1">
                          <a:solidFill>
                            <a:schemeClr val="bg1"/>
                          </a:solidFill>
                          <a:latin typeface="Roboto" panose="02000000000000000000" pitchFamily="2" charset="0"/>
                          <a:ea typeface="Roboto" panose="02000000000000000000" pitchFamily="2" charset="0"/>
                        </a:rPr>
                        <a:t>Beegu</a:t>
                      </a:r>
                      <a:r>
                        <a:rPr lang="en-US" sz="800" b="0" i="1">
                          <a:solidFill>
                            <a:schemeClr val="bg1"/>
                          </a:solidFill>
                          <a:latin typeface="Roboto" panose="02000000000000000000" pitchFamily="2" charset="0"/>
                          <a:ea typeface="Roboto" panose="02000000000000000000" pitchFamily="2" charset="0"/>
                        </a:rPr>
                        <a:t> – Alexis Deacon</a:t>
                      </a:r>
                    </a:p>
                    <a:p>
                      <a:pPr>
                        <a:spcAft>
                          <a:spcPts val="300"/>
                        </a:spcAft>
                      </a:pPr>
                      <a:endParaRPr lang="en-US" sz="800" b="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capital letters for names of people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with a capital letter and a full stop</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recognise nouns and adjectives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punctuate sentences using a question mark </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a:t>
                      </a:r>
                      <a:r>
                        <a:rPr lang="en-US" sz="800" err="1">
                          <a:solidFill>
                            <a:schemeClr val="bg1"/>
                          </a:solidFill>
                          <a:latin typeface="Roboto" panose="02000000000000000000" pitchFamily="2" charset="0"/>
                          <a:ea typeface="Roboto" panose="02000000000000000000" pitchFamily="2" charset="0"/>
                        </a:rPr>
                        <a:t>recognisable</a:t>
                      </a:r>
                      <a:r>
                        <a:rPr lang="en-US" sz="800">
                          <a:solidFill>
                            <a:schemeClr val="bg1"/>
                          </a:solidFill>
                          <a:latin typeface="Roboto" panose="02000000000000000000" pitchFamily="2" charset="0"/>
                          <a:ea typeface="Roboto" panose="02000000000000000000" pitchFamily="2" charset="0"/>
                        </a:rPr>
                        <a:t> letters, most of which are correctly formed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spell words by identifying sounds in them and representing the sounds with a letter or letters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simple phrases and sentences that can be read by others (ELG: Writing, 2020)</a:t>
                      </a:r>
                    </a:p>
                    <a:p>
                      <a:pPr marL="0" indent="0">
                        <a:lnSpc>
                          <a:spcPct val="100000"/>
                        </a:lnSpc>
                        <a:spcBef>
                          <a:spcPts val="0"/>
                        </a:spcBef>
                        <a:spcAft>
                          <a:spcPts val="300"/>
                        </a:spcAft>
                        <a:buFont typeface="Arial" panose="020B0604020202020204" pitchFamily="34" charset="0"/>
                        <a:buNone/>
                      </a:pPr>
                      <a:endParaRPr lang="en-US" sz="800">
                        <a:solidFill>
                          <a:schemeClr val="bg1"/>
                        </a:solidFill>
                        <a:latin typeface="Roboto" panose="02000000000000000000" pitchFamily="2" charset="0"/>
                        <a:ea typeface="Roboto" panose="02000000000000000000" pitchFamily="2" charset="0"/>
                      </a:endParaRPr>
                    </a:p>
                    <a:p>
                      <a:pPr marL="0" indent="0">
                        <a:lnSpc>
                          <a:spcPct val="100000"/>
                        </a:lnSpc>
                        <a:spcBef>
                          <a:spcPts val="0"/>
                        </a:spcBef>
                        <a:spcAft>
                          <a:spcPts val="300"/>
                        </a:spcAft>
                        <a:buFont typeface="Arial" panose="020B0604020202020204" pitchFamily="34" charset="0"/>
                        <a:buNone/>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846181">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About Real Life: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In this unit, pupils will further their understanding of what it means to write to inform by looking closely at ‘The Big Book of the UK’ as a model of informative writing.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continue to develop their understanding of sentence structure, further developing their understanding of the uses of capital letters and how the word ‘and’ can be used to connect ideas.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Pupils will apply this knowledge to creating their own non-fiction text about something important to them (e.g. their own heritage and cultural background, their school and the local community, a hobby or pet, or another topic they are really interested in and know lots about).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i="0">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Big Book of the UK – Imogen Russell Williams &amp; Louise </a:t>
                      </a:r>
                      <a:r>
                        <a:rPr lang="en-US" sz="800" b="0" i="1" err="1">
                          <a:solidFill>
                            <a:schemeClr val="bg1"/>
                          </a:solidFill>
                          <a:latin typeface="Roboto" panose="02000000000000000000" pitchFamily="2" charset="0"/>
                          <a:ea typeface="Roboto" panose="02000000000000000000" pitchFamily="2" charset="0"/>
                        </a:rPr>
                        <a:t>Lockheart</a:t>
                      </a:r>
                      <a:endParaRPr lang="en-US"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punctuate sentences with a capital letter and full stop</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for names of places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join words and clauses using ‘and’</a:t>
                      </a:r>
                      <a:endParaRPr lang="en-US" sz="800" i="1">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a:t>
                      </a:r>
                      <a:r>
                        <a:rPr lang="en-US" sz="800" err="1">
                          <a:solidFill>
                            <a:schemeClr val="bg1"/>
                          </a:solidFill>
                          <a:latin typeface="Roboto" panose="02000000000000000000" pitchFamily="2" charset="0"/>
                          <a:ea typeface="Roboto" panose="02000000000000000000" pitchFamily="2" charset="0"/>
                        </a:rPr>
                        <a:t>recognisable</a:t>
                      </a:r>
                      <a:r>
                        <a:rPr lang="en-US" sz="800">
                          <a:solidFill>
                            <a:schemeClr val="bg1"/>
                          </a:solidFill>
                          <a:latin typeface="Roboto" panose="02000000000000000000" pitchFamily="2" charset="0"/>
                          <a:ea typeface="Roboto" panose="02000000000000000000" pitchFamily="2" charset="0"/>
                        </a:rPr>
                        <a:t> letters, most of which are correctly formed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spell words by identifying sounds in them and representing the sounds with a letter or letters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simple phrases and sentences that can be read by others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 (</a:t>
                      </a:r>
                      <a:r>
                        <a:rPr lang="en-US" sz="800" i="1">
                          <a:solidFill>
                            <a:schemeClr val="bg1"/>
                          </a:solidFill>
                          <a:latin typeface="Roboto" panose="02000000000000000000" pitchFamily="2" charset="0"/>
                          <a:ea typeface="Roboto" panose="02000000000000000000" pitchFamily="2" charset="0"/>
                        </a:rPr>
                        <a:t>Y1)</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 for names of people and for the personal pronoun ‘I’ (</a:t>
                      </a:r>
                      <a:r>
                        <a:rPr lang="en-US" sz="800" i="0">
                          <a:solidFill>
                            <a:schemeClr val="bg1"/>
                          </a:solidFill>
                          <a:latin typeface="Roboto" panose="02000000000000000000" pitchFamily="2" charset="0"/>
                          <a:ea typeface="Roboto" panose="02000000000000000000" pitchFamily="2" charset="0"/>
                        </a:rPr>
                        <a:t>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endParaRPr lang="en-US" sz="800" i="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10933591"/>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Autumn 2/2</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1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2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506551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02011687"/>
              </p:ext>
            </p:extLst>
          </p:nvPr>
        </p:nvGraphicFramePr>
        <p:xfrm>
          <a:off x="238123" y="1085935"/>
          <a:ext cx="9175754" cy="5058885"/>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3223120">
                  <a:extLst>
                    <a:ext uri="{9D8B030D-6E8A-4147-A177-3AD203B41FA5}">
                      <a16:colId xmlns:a16="http://schemas.microsoft.com/office/drawing/2014/main" val="247776695"/>
                    </a:ext>
                  </a:extLst>
                </a:gridCol>
                <a:gridCol w="962527">
                  <a:extLst>
                    <a:ext uri="{9D8B030D-6E8A-4147-A177-3AD203B41FA5}">
                      <a16:colId xmlns:a16="http://schemas.microsoft.com/office/drawing/2014/main" val="3380293508"/>
                    </a:ext>
                  </a:extLst>
                </a:gridCol>
                <a:gridCol w="1476965">
                  <a:extLst>
                    <a:ext uri="{9D8B030D-6E8A-4147-A177-3AD203B41FA5}">
                      <a16:colId xmlns:a16="http://schemas.microsoft.com/office/drawing/2014/main" val="2902844172"/>
                    </a:ext>
                  </a:extLst>
                </a:gridCol>
                <a:gridCol w="2577142">
                  <a:extLst>
                    <a:ext uri="{9D8B030D-6E8A-4147-A177-3AD203B41FA5}">
                      <a16:colId xmlns:a16="http://schemas.microsoft.com/office/drawing/2014/main" val="2149459059"/>
                    </a:ext>
                  </a:extLst>
                </a:gridCol>
              </a:tblGrid>
              <a:tr h="369812">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706825">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Developing Narrative Structure: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develop their understanding of narrative structure, learning that stories often follow the same pattern -  with a beginning, middle (with a problem or surprise that takes place) and end.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continue to develop their understanding of how words combine to make sentences. They will consolidate their understanding of the uses of full stops and capital letters - including learning that capital letters are used for days of the week. They will be also be introduced to verbs, learning about their function within a sentence and beginning to recognise them.</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create their own structured stories based on sticks (or another object) that they find on a local walk, by retelling, acting out and writing down their ideas.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Stanley’s Stick – John </a:t>
                      </a:r>
                      <a:r>
                        <a:rPr lang="en-US" sz="800" b="0" i="1" err="1">
                          <a:solidFill>
                            <a:schemeClr val="bg1"/>
                          </a:solidFill>
                          <a:latin typeface="Roboto" panose="02000000000000000000" pitchFamily="2" charset="0"/>
                          <a:ea typeface="Roboto" panose="02000000000000000000" pitchFamily="2" charset="0"/>
                        </a:rPr>
                        <a:t>Hegley</a:t>
                      </a:r>
                      <a:r>
                        <a:rPr lang="en-US" sz="800" b="0" i="1">
                          <a:solidFill>
                            <a:schemeClr val="bg1"/>
                          </a:solidFill>
                          <a:latin typeface="Roboto" panose="02000000000000000000" pitchFamily="2" charset="0"/>
                          <a:ea typeface="Roboto" panose="02000000000000000000" pitchFamily="2" charset="0"/>
                        </a:rPr>
                        <a:t> &amp; Neal Layton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punctuate sentences with a capital letter and full stop</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leave spaces between words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for the names of people, places and for the personal pronoun ‘I’</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 capital letter for days of the week</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verbs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a:t>
                      </a:r>
                      <a:r>
                        <a:rPr lang="en-US" sz="800" err="1">
                          <a:solidFill>
                            <a:schemeClr val="bg1"/>
                          </a:solidFill>
                          <a:latin typeface="Roboto" panose="02000000000000000000" pitchFamily="2" charset="0"/>
                          <a:ea typeface="Roboto" panose="02000000000000000000" pitchFamily="2" charset="0"/>
                        </a:rPr>
                        <a:t>recognisable</a:t>
                      </a:r>
                      <a:r>
                        <a:rPr lang="en-US" sz="800">
                          <a:solidFill>
                            <a:schemeClr val="bg1"/>
                          </a:solidFill>
                          <a:latin typeface="Roboto" panose="02000000000000000000" pitchFamily="2" charset="0"/>
                          <a:ea typeface="Roboto" panose="02000000000000000000" pitchFamily="2" charset="0"/>
                        </a:rPr>
                        <a:t> letters, most of which are correctly formed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spell words by identifying sounds in them and representing the sounds with a letter or letters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write simple phrases and sentences that can be read by others (ELG: Writing, 2020)</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recognise nouns and adjectives (Y1)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303555">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to Inform:</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In this unit, pupils will further their understanding of writing to inform, learning about some layout and language features of fact files.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They will continue to develop their knowledge of different word classes (nouns, verbs and adjectives) and the conjunction ‘and’, using this knowledge to write interesting and varied factual sentences.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Pupils will apply their learning to creating their own informative texts about themselves or another topic of their choice.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Core text: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Look Up! – Nathan Byron</a:t>
                      </a:r>
                    </a:p>
                    <a:p>
                      <a:pPr marL="171450" marR="0" lvl="0" indent="-171450" algn="l" defTabSz="914400" rtl="0" eaLnBrk="1" fontAlgn="auto" latinLnBrk="0" hangingPunct="1">
                        <a:lnSpc>
                          <a:spcPct val="100000"/>
                        </a:lnSpc>
                        <a:spcBef>
                          <a:spcPts val="0"/>
                        </a:spcBef>
                        <a:spcAft>
                          <a:spcPts val="300"/>
                        </a:spcAft>
                        <a:buClrTx/>
                        <a:buSzTx/>
                        <a:buFontTx/>
                        <a:buChar char="-"/>
                        <a:tabLst/>
                        <a:defRPr/>
                      </a:pPr>
                      <a:endPar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texts included: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Honey Bees’; ‘LEGO’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using a capital letter and a full stop or question mark </a:t>
                      </a:r>
                    </a:p>
                    <a:p>
                      <a:pPr marL="72000" indent="-72000">
                        <a:lnSpc>
                          <a:spcPct val="100000"/>
                        </a:lnSpc>
                        <a:spcBef>
                          <a:spcPts val="0"/>
                        </a:spcBef>
                        <a:spcAft>
                          <a:spcPts val="300"/>
                        </a:spcAft>
                        <a:buFont typeface="Arial" panose="020B0604020202020204" pitchFamily="34" charset="0"/>
                        <a:buChar char="•"/>
                      </a:pPr>
                      <a:r>
                        <a:rPr lang="en-US" sz="800" i="0">
                          <a:solidFill>
                            <a:schemeClr val="bg1"/>
                          </a:solidFill>
                          <a:latin typeface="Roboto" panose="02000000000000000000" pitchFamily="2" charset="0"/>
                          <a:ea typeface="Roboto" panose="02000000000000000000" pitchFamily="2" charset="0"/>
                        </a:rPr>
                        <a:t>To join words and clauses using ‘and’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recognise, nouns, verbs and adjectives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a:t>
                      </a:r>
                      <a:r>
                        <a:rPr lang="en-US" sz="800" i="0">
                          <a:solidFill>
                            <a:schemeClr val="bg1"/>
                          </a:solidFill>
                          <a:latin typeface="Roboto" panose="02000000000000000000" pitchFamily="2" charset="0"/>
                          <a:ea typeface="Roboto" panose="02000000000000000000" pitchFamily="2" charset="0"/>
                        </a:rPr>
                        <a:t>words (Y1)</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capital letters for names of people and places and for the personal pronoun ‘I’  </a:t>
                      </a:r>
                      <a:r>
                        <a:rPr lang="en-US" sz="800" i="0">
                          <a:solidFill>
                            <a:schemeClr val="bg1"/>
                          </a:solidFill>
                          <a:latin typeface="Roboto" panose="02000000000000000000" pitchFamily="2" charset="0"/>
                          <a:ea typeface="Roboto" panose="02000000000000000000" pitchFamily="2" charset="0"/>
                        </a:rPr>
                        <a:t>(Y1)</a:t>
                      </a:r>
                    </a:p>
                    <a:p>
                      <a:pPr marL="0" indent="0">
                        <a:lnSpc>
                          <a:spcPct val="100000"/>
                        </a:lnSpc>
                        <a:spcBef>
                          <a:spcPts val="0"/>
                        </a:spcBef>
                        <a:spcAft>
                          <a:spcPts val="300"/>
                        </a:spcAft>
                        <a:buFont typeface="Arial" panose="020B0604020202020204" pitchFamily="34" charset="0"/>
                        <a:buNone/>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492725">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latin typeface="United Curriculum"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Developing Punctuation: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FFFFFF"/>
                          </a:solidFill>
                          <a:effectLst/>
                          <a:highlight>
                            <a:srgbClr val="3E9C64"/>
                          </a:highlight>
                          <a:uLnTx/>
                          <a:uFillTx/>
                          <a:latin typeface="United Curriculum" pitchFamily="2" charset="0"/>
                          <a:ea typeface="+mn-ea"/>
                          <a:cs typeface="+mn-cs"/>
                        </a:rPr>
                        <a:t>POETRY LINK</a:t>
                      </a:r>
                      <a:endParaRPr kumimoji="0" lang="en-GB" sz="900" b="0" i="0" u="none" strike="noStrike" kern="1200" cap="none" spc="0" normalizeH="0" baseline="0" noProof="0">
                        <a:ln>
                          <a:noFill/>
                        </a:ln>
                        <a:solidFill>
                          <a:srgbClr val="FFFFFF"/>
                        </a:solidFill>
                        <a:effectLst/>
                        <a:highlight>
                          <a:srgbClr val="3E9C64"/>
                        </a:highlight>
                        <a:uLnTx/>
                        <a:uFillTx/>
                        <a:latin typeface="United Curriculum" pitchFamily="2"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b="0">
                          <a:solidFill>
                            <a:schemeClr val="bg1"/>
                          </a:solidFill>
                          <a:latin typeface="Roboto" panose="02000000000000000000" pitchFamily="2" charset="0"/>
                          <a:ea typeface="Roboto" panose="02000000000000000000" pitchFamily="2" charset="0"/>
                        </a:rPr>
                        <a:t>In this unit, pupils will be introduced to the exclamation mark, exploring its use in poems and narrative writing. They will learn about what it looks like, how and why it is used by writers, and how they should respond to it as a reader, when reading aloud.</a:t>
                      </a:r>
                    </a:p>
                    <a:p>
                      <a:pPr>
                        <a:spcAft>
                          <a:spcPts val="600"/>
                        </a:spcAft>
                      </a:pPr>
                      <a:r>
                        <a:rPr lang="en-US" sz="800" b="0">
                          <a:solidFill>
                            <a:schemeClr val="bg1"/>
                          </a:solidFill>
                          <a:latin typeface="Roboto" panose="02000000000000000000" pitchFamily="2" charset="0"/>
                          <a:ea typeface="Roboto" panose="02000000000000000000" pitchFamily="2" charset="0"/>
                        </a:rPr>
                        <a:t>Pupils will also continue to develop their sentence structure, using and applying their previous learning on the use of the conjunction ‘and’’, and the different uses of a capital letter.</a:t>
                      </a:r>
                    </a:p>
                    <a:p>
                      <a:pPr>
                        <a:spcAft>
                          <a:spcPts val="600"/>
                        </a:spcAft>
                      </a:pPr>
                      <a:r>
                        <a:rPr lang="en-US" sz="800" b="0">
                          <a:solidFill>
                            <a:schemeClr val="bg1"/>
                          </a:solidFill>
                          <a:latin typeface="Roboto" panose="02000000000000000000" pitchFamily="2" charset="0"/>
                          <a:ea typeface="Roboto" panose="02000000000000000000" pitchFamily="2" charset="0"/>
                        </a:rPr>
                        <a:t>They will create their own poems and comic scenes using the shared texts as inspiration.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i="0">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Traction Man is Here – Mini Grey</a:t>
                      </a:r>
                    </a:p>
                    <a:p>
                      <a:pPr>
                        <a:spcAft>
                          <a:spcPts val="300"/>
                        </a:spcAft>
                      </a:pPr>
                      <a:endParaRPr lang="en-US" sz="800" b="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800" b="1"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mn-cs"/>
                        </a:rPr>
                        <a:t>Poetry text: </a:t>
                      </a:r>
                      <a:r>
                        <a:rPr kumimoji="0" lang="en-GB"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Daydreams and Jellybeans – Alex Wharton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punctuate sentences using an exclamation mark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mn-cs"/>
                        </a:rPr>
                        <a:t>To use a capital letter for the names of people and for the personal pronoun ‘I’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a:t>
                      </a:r>
                      <a:r>
                        <a:rPr lang="en-US" sz="800" i="0">
                          <a:solidFill>
                            <a:schemeClr val="bg1"/>
                          </a:solidFill>
                          <a:latin typeface="Roboto" panose="02000000000000000000" pitchFamily="2" charset="0"/>
                          <a:ea typeface="Roboto" panose="02000000000000000000" pitchFamily="2" charset="0"/>
                        </a:rPr>
                        <a:t>words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punctuate sentences with a capital letter and a full stop or question mark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join words and clauses using ‘and’ (Y1)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389131518"/>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1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Spring 1/2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1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81369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FFCA21-DB83-4D14-8525-9343E5647B3C}"/>
              </a:ext>
            </a:extLst>
          </p:cNvPr>
          <p:cNvSpPr>
            <a:spLocks noGrp="1"/>
          </p:cNvSpPr>
          <p:nvPr>
            <p:ph type="body" sz="quarter" idx="10"/>
          </p:nvPr>
        </p:nvSpPr>
        <p:spPr/>
        <p:txBody>
          <a:bodyPr/>
          <a:lstStyle/>
          <a:p>
            <a:r>
              <a:rPr lang="en-US"/>
              <a:t>Contents</a:t>
            </a:r>
            <a:endParaRPr lang="en-GB"/>
          </a:p>
        </p:txBody>
      </p:sp>
      <p:sp>
        <p:nvSpPr>
          <p:cNvPr id="3" name="Rectangle 2">
            <a:extLst>
              <a:ext uri="{FF2B5EF4-FFF2-40B4-BE49-F238E27FC236}">
                <a16:creationId xmlns:a16="http://schemas.microsoft.com/office/drawing/2014/main" id="{F5180AF0-DE0D-4858-AC24-1083F978EF72}"/>
              </a:ext>
            </a:extLst>
          </p:cNvPr>
          <p:cNvSpPr/>
          <p:nvPr/>
        </p:nvSpPr>
        <p:spPr>
          <a:xfrm>
            <a:off x="265778" y="894204"/>
            <a:ext cx="8353623" cy="1261884"/>
          </a:xfrm>
          <a:prstGeom prst="rect">
            <a:avLst/>
          </a:prstGeom>
        </p:spPr>
        <p:txBody>
          <a:bodyPr wrap="square">
            <a:spAutoFit/>
          </a:bodyPr>
          <a:lstStyle/>
          <a:p>
            <a:pPr>
              <a:spcAft>
                <a:spcPts val="1200"/>
              </a:spcAft>
            </a:pPr>
            <a:r>
              <a:rPr lang="en-US" sz="1400" b="1">
                <a:solidFill>
                  <a:schemeClr val="accent1"/>
                </a:solidFill>
                <a:latin typeface="Roboto" panose="02000000000000000000" pitchFamily="2" charset="0"/>
                <a:ea typeface="Roboto" panose="02000000000000000000" pitchFamily="2" charset="0"/>
              </a:rPr>
              <a:t>This document aims to provide </a:t>
            </a:r>
            <a:r>
              <a:rPr lang="en-US" sz="1400" b="1" u="sng">
                <a:solidFill>
                  <a:schemeClr val="accent1"/>
                </a:solidFill>
                <a:latin typeface="Roboto" panose="02000000000000000000" pitchFamily="2" charset="0"/>
                <a:ea typeface="Roboto" panose="02000000000000000000" pitchFamily="2" charset="0"/>
              </a:rPr>
              <a:t>English subject leaders</a:t>
            </a:r>
            <a:r>
              <a:rPr lang="en-US" sz="1400" b="1">
                <a:solidFill>
                  <a:schemeClr val="accent1"/>
                </a:solidFill>
                <a:latin typeface="Roboto" panose="02000000000000000000" pitchFamily="2" charset="0"/>
                <a:ea typeface="Roboto" panose="02000000000000000000" pitchFamily="2" charset="0"/>
              </a:rPr>
              <a:t> and </a:t>
            </a:r>
            <a:r>
              <a:rPr lang="en-US" sz="1400" b="1" u="sng">
                <a:solidFill>
                  <a:schemeClr val="accent1"/>
                </a:solidFill>
                <a:latin typeface="Roboto" panose="02000000000000000000" pitchFamily="2" charset="0"/>
                <a:ea typeface="Roboto" panose="02000000000000000000" pitchFamily="2" charset="0"/>
              </a:rPr>
              <a:t>classroom teachers</a:t>
            </a:r>
            <a:r>
              <a:rPr lang="en-US" sz="1400" b="1">
                <a:solidFill>
                  <a:schemeClr val="accent1"/>
                </a:solidFill>
                <a:latin typeface="Roboto" panose="02000000000000000000" pitchFamily="2" charset="0"/>
                <a:ea typeface="Roboto" panose="02000000000000000000" pitchFamily="2" charset="0"/>
              </a:rPr>
              <a:t> with an understanding of the rationale for the English writing curriculum, and the core objectives that are taught in each unit.</a:t>
            </a:r>
          </a:p>
          <a:p>
            <a:pPr>
              <a:spcAft>
                <a:spcPts val="1200"/>
              </a:spcAft>
            </a:pPr>
            <a:endParaRPr lang="en-US" sz="1400">
              <a:solidFill>
                <a:schemeClr val="accent1"/>
              </a:solidFill>
              <a:latin typeface="Roboto" panose="02000000000000000000" pitchFamily="2" charset="0"/>
              <a:ea typeface="Roboto" panose="02000000000000000000" pitchFamily="2" charset="0"/>
            </a:endParaRPr>
          </a:p>
          <a:p>
            <a:pPr>
              <a:spcAft>
                <a:spcPts val="1200"/>
              </a:spcAft>
            </a:pPr>
            <a:r>
              <a:rPr lang="en-US" sz="1400">
                <a:solidFill>
                  <a:schemeClr val="accent1"/>
                </a:solidFill>
                <a:latin typeface="Roboto" panose="02000000000000000000" pitchFamily="2" charset="0"/>
                <a:ea typeface="Roboto" panose="02000000000000000000" pitchFamily="2" charset="0"/>
              </a:rPr>
              <a:t>Use the links below to jump to the relevant year group.</a:t>
            </a:r>
          </a:p>
        </p:txBody>
      </p:sp>
      <p:sp>
        <p:nvSpPr>
          <p:cNvPr id="5" name="Rectangle 4">
            <a:extLst>
              <a:ext uri="{FF2B5EF4-FFF2-40B4-BE49-F238E27FC236}">
                <a16:creationId xmlns:a16="http://schemas.microsoft.com/office/drawing/2014/main" id="{58E18199-CA5A-4A17-820B-EF5591BA894F}"/>
              </a:ext>
            </a:extLst>
          </p:cNvPr>
          <p:cNvSpPr/>
          <p:nvPr/>
        </p:nvSpPr>
        <p:spPr>
          <a:xfrm>
            <a:off x="387698" y="2276029"/>
            <a:ext cx="5093426" cy="3416320"/>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2" action="ppaction://hlinksldjump">
                  <a:extLst>
                    <a:ext uri="{A12FA001-AC4F-418D-AE19-62706E023703}">
                      <ahyp:hlinkClr xmlns:ahyp="http://schemas.microsoft.com/office/drawing/2018/hyperlinkcolor" val="tx"/>
                    </a:ext>
                  </a:extLst>
                </a:hlinkClick>
              </a:rPr>
              <a:t>Principles of the Curriculum</a:t>
            </a:r>
            <a:endParaRPr lang="en-US" sz="1200">
              <a:solidFill>
                <a:srgbClr val="7030A0"/>
              </a:solidFill>
              <a:latin typeface="Roboto" panose="02000000000000000000" pitchFamily="2" charset="0"/>
              <a:ea typeface="Roboto" panose="02000000000000000000" pitchFamily="2" charset="0"/>
            </a:endParaRPr>
          </a:p>
          <a:p>
            <a:pPr marL="171450"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3" action="ppaction://hlinksldjump">
                  <a:extLst>
                    <a:ext uri="{A12FA001-AC4F-418D-AE19-62706E023703}">
                      <ahyp:hlinkClr xmlns:ahyp="http://schemas.microsoft.com/office/drawing/2018/hyperlinkcolor" val="tx"/>
                    </a:ext>
                  </a:extLst>
                </a:hlinkClick>
              </a:rPr>
              <a:t>Summary of all year groups</a:t>
            </a:r>
            <a:endParaRPr lang="en-US" sz="1200">
              <a:solidFill>
                <a:srgbClr val="7030A0"/>
              </a:solidFill>
              <a:latin typeface="Roboto" panose="02000000000000000000" pitchFamily="2" charset="0"/>
              <a:ea typeface="Roboto" panose="02000000000000000000" pitchFamily="2" charset="0"/>
            </a:endParaRPr>
          </a:p>
          <a:p>
            <a:pPr marL="171450"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rPr>
              <a:t>Progression within EYFS:</a:t>
            </a:r>
            <a:endParaRPr lang="en-US" sz="1200">
              <a:solidFill>
                <a:schemeClr val="bg1"/>
              </a:solidFill>
              <a:latin typeface="Roboto" panose="02000000000000000000" pitchFamily="2" charset="0"/>
              <a:ea typeface="Roboto" panose="02000000000000000000" pitchFamily="2" charset="0"/>
              <a:hlinkClick r:id="rId4" action="ppaction://hlinksldjump">
                <a:extLst>
                  <a:ext uri="{A12FA001-AC4F-418D-AE19-62706E023703}">
                    <ahyp:hlinkClr xmlns:ahyp="http://schemas.microsoft.com/office/drawing/2018/hyperlinkcolor" val="tx"/>
                  </a:ext>
                </a:extLst>
              </a:hlinkClick>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4" action="ppaction://hlinksldjump">
                  <a:extLst>
                    <a:ext uri="{A12FA001-AC4F-418D-AE19-62706E023703}">
                      <ahyp:hlinkClr xmlns:ahyp="http://schemas.microsoft.com/office/drawing/2018/hyperlinkcolor" val="tx"/>
                    </a:ext>
                  </a:extLst>
                </a:hlinkClick>
              </a:rPr>
              <a:t>N3-4</a:t>
            </a:r>
            <a:endParaRPr lang="en-US" sz="1200">
              <a:solidFill>
                <a:srgbClr val="7030A0"/>
              </a:solidFill>
              <a:latin typeface="Roboto" panose="02000000000000000000" pitchFamily="2" charset="0"/>
              <a:ea typeface="Roboto" panose="02000000000000000000" pitchFamily="2" charset="0"/>
              <a:hlinkClick r:id="rId5" action="ppaction://hlinksldjump">
                <a:extLst>
                  <a:ext uri="{A12FA001-AC4F-418D-AE19-62706E023703}">
                    <ahyp:hlinkClr xmlns:ahyp="http://schemas.microsoft.com/office/drawing/2018/hyperlinkcolor" val="tx"/>
                  </a:ext>
                </a:extLst>
              </a:hlinkClick>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6" action="ppaction://hlinksldjump">
                  <a:extLst>
                    <a:ext uri="{A12FA001-AC4F-418D-AE19-62706E023703}">
                      <ahyp:hlinkClr xmlns:ahyp="http://schemas.microsoft.com/office/drawing/2018/hyperlinkcolor" val="tx"/>
                    </a:ext>
                  </a:extLst>
                </a:hlinkClick>
              </a:rPr>
              <a:t>Reception</a:t>
            </a:r>
            <a:endParaRPr lang="en-US" sz="1200">
              <a:solidFill>
                <a:srgbClr val="7030A0"/>
              </a:solidFill>
              <a:latin typeface="Roboto" panose="02000000000000000000" pitchFamily="2" charset="0"/>
              <a:ea typeface="Roboto" panose="02000000000000000000" pitchFamily="2" charset="0"/>
              <a:hlinkClick r:id="rId5" action="ppaction://hlinksldjump">
                <a:extLst>
                  <a:ext uri="{A12FA001-AC4F-418D-AE19-62706E023703}">
                    <ahyp:hlinkClr xmlns:ahyp="http://schemas.microsoft.com/office/drawing/2018/hyperlinkcolor" val="tx"/>
                  </a:ext>
                </a:extLst>
              </a:hlinkClick>
            </a:endParaRPr>
          </a:p>
          <a:p>
            <a:pPr marL="171450" indent="-171450">
              <a:spcAft>
                <a:spcPts val="600"/>
              </a:spcAft>
              <a:buFont typeface="Arial" panose="020B0604020202020204" pitchFamily="34" charset="0"/>
              <a:buChar char="•"/>
            </a:pPr>
            <a:r>
              <a:rPr lang="en-US" sz="1200">
                <a:solidFill>
                  <a:schemeClr val="bg1"/>
                </a:solidFill>
                <a:latin typeface="Roboto" panose="02000000000000000000" pitchFamily="2" charset="0"/>
                <a:ea typeface="Roboto" panose="02000000000000000000" pitchFamily="2" charset="0"/>
              </a:rPr>
              <a:t>KS1-2:</a:t>
            </a:r>
            <a:endParaRPr lang="en-US" sz="1200">
              <a:solidFill>
                <a:schemeClr val="bg1"/>
              </a:solidFill>
              <a:latin typeface="Roboto" panose="02000000000000000000" pitchFamily="2" charset="0"/>
              <a:ea typeface="Roboto" panose="02000000000000000000" pitchFamily="2" charset="0"/>
              <a:hlinkClick r:id="rId5" action="ppaction://hlinksldjump">
                <a:extLst>
                  <a:ext uri="{A12FA001-AC4F-418D-AE19-62706E023703}">
                    <ahyp:hlinkClr xmlns:ahyp="http://schemas.microsoft.com/office/drawing/2018/hyperlinkcolor" val="tx"/>
                  </a:ext>
                </a:extLst>
              </a:hlinkClick>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5" action="ppaction://hlinksldjump">
                  <a:extLst>
                    <a:ext uri="{A12FA001-AC4F-418D-AE19-62706E023703}">
                      <ahyp:hlinkClr xmlns:ahyp="http://schemas.microsoft.com/office/drawing/2018/hyperlinkcolor" val="tx"/>
                    </a:ext>
                  </a:extLst>
                </a:hlinkClick>
              </a:rPr>
              <a:t>Explanation for teachers</a:t>
            </a:r>
            <a:endParaRPr lang="en-US" sz="1200">
              <a:solidFill>
                <a:srgbClr val="7030A0"/>
              </a:solidFill>
              <a:latin typeface="Roboto" panose="02000000000000000000" pitchFamily="2" charset="0"/>
              <a:ea typeface="Roboto" panose="02000000000000000000" pitchFamily="2" charset="0"/>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7" action="ppaction://hlinksldjump">
                  <a:extLst>
                    <a:ext uri="{A12FA001-AC4F-418D-AE19-62706E023703}">
                      <ahyp:hlinkClr xmlns:ahyp="http://schemas.microsoft.com/office/drawing/2018/hyperlinkcolor" val="tx"/>
                    </a:ext>
                  </a:extLst>
                </a:hlinkClick>
              </a:rPr>
              <a:t>Year 1</a:t>
            </a:r>
            <a:endParaRPr lang="en-US" sz="1200">
              <a:solidFill>
                <a:srgbClr val="7030A0"/>
              </a:solidFill>
              <a:latin typeface="Roboto" panose="02000000000000000000" pitchFamily="2" charset="0"/>
              <a:ea typeface="Roboto" panose="02000000000000000000" pitchFamily="2" charset="0"/>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8" action="ppaction://hlinksldjump">
                  <a:extLst>
                    <a:ext uri="{A12FA001-AC4F-418D-AE19-62706E023703}">
                      <ahyp:hlinkClr xmlns:ahyp="http://schemas.microsoft.com/office/drawing/2018/hyperlinkcolor" val="tx"/>
                    </a:ext>
                  </a:extLst>
                </a:hlinkClick>
              </a:rPr>
              <a:t>Year 2</a:t>
            </a:r>
            <a:endParaRPr lang="en-US" sz="1200">
              <a:solidFill>
                <a:srgbClr val="7030A0"/>
              </a:solidFill>
              <a:latin typeface="Roboto" panose="02000000000000000000" pitchFamily="2" charset="0"/>
              <a:ea typeface="Roboto" panose="02000000000000000000" pitchFamily="2" charset="0"/>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9" action="ppaction://hlinksldjump">
                  <a:extLst>
                    <a:ext uri="{A12FA001-AC4F-418D-AE19-62706E023703}">
                      <ahyp:hlinkClr xmlns:ahyp="http://schemas.microsoft.com/office/drawing/2018/hyperlinkcolor" val="tx"/>
                    </a:ext>
                  </a:extLst>
                </a:hlinkClick>
              </a:rPr>
              <a:t>Year 3</a:t>
            </a:r>
            <a:endParaRPr lang="en-US" sz="1200">
              <a:solidFill>
                <a:srgbClr val="7030A0"/>
              </a:solidFill>
              <a:latin typeface="Roboto" panose="02000000000000000000" pitchFamily="2" charset="0"/>
              <a:ea typeface="Roboto" panose="02000000000000000000" pitchFamily="2" charset="0"/>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10" action="ppaction://hlinksldjump">
                  <a:extLst>
                    <a:ext uri="{A12FA001-AC4F-418D-AE19-62706E023703}">
                      <ahyp:hlinkClr xmlns:ahyp="http://schemas.microsoft.com/office/drawing/2018/hyperlinkcolor" val="tx"/>
                    </a:ext>
                  </a:extLst>
                </a:hlinkClick>
              </a:rPr>
              <a:t>Year 4</a:t>
            </a:r>
            <a:endParaRPr lang="en-US" sz="1200">
              <a:solidFill>
                <a:srgbClr val="7030A0"/>
              </a:solidFill>
              <a:latin typeface="Roboto" panose="02000000000000000000" pitchFamily="2" charset="0"/>
              <a:ea typeface="Roboto" panose="02000000000000000000" pitchFamily="2" charset="0"/>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11" action="ppaction://hlinksldjump">
                  <a:extLst>
                    <a:ext uri="{A12FA001-AC4F-418D-AE19-62706E023703}">
                      <ahyp:hlinkClr xmlns:ahyp="http://schemas.microsoft.com/office/drawing/2018/hyperlinkcolor" val="tx"/>
                    </a:ext>
                  </a:extLst>
                </a:hlinkClick>
              </a:rPr>
              <a:t>Year 5</a:t>
            </a:r>
            <a:endParaRPr lang="en-US" sz="1200">
              <a:solidFill>
                <a:srgbClr val="7030A0"/>
              </a:solidFill>
              <a:latin typeface="Roboto" panose="02000000000000000000" pitchFamily="2" charset="0"/>
              <a:ea typeface="Roboto" panose="02000000000000000000" pitchFamily="2" charset="0"/>
            </a:endParaRPr>
          </a:p>
          <a:p>
            <a:pPr marL="628650" lvl="1" indent="-171450">
              <a:spcAft>
                <a:spcPts val="600"/>
              </a:spcAft>
              <a:buFont typeface="Arial" panose="020B0604020202020204" pitchFamily="34" charset="0"/>
              <a:buChar char="•"/>
            </a:pPr>
            <a:r>
              <a:rPr lang="en-US" sz="1200">
                <a:solidFill>
                  <a:srgbClr val="7030A0"/>
                </a:solidFill>
                <a:latin typeface="Roboto" panose="02000000000000000000" pitchFamily="2" charset="0"/>
                <a:ea typeface="Roboto" panose="02000000000000000000" pitchFamily="2" charset="0"/>
                <a:hlinkClick r:id="rId12" action="ppaction://hlinksldjump">
                  <a:extLst>
                    <a:ext uri="{A12FA001-AC4F-418D-AE19-62706E023703}">
                      <ahyp:hlinkClr xmlns:ahyp="http://schemas.microsoft.com/office/drawing/2018/hyperlinkcolor" val="tx"/>
                    </a:ext>
                  </a:extLst>
                </a:hlinkClick>
              </a:rPr>
              <a:t>Year 6</a:t>
            </a:r>
            <a:endParaRPr lang="en-US" sz="1200">
              <a:solidFill>
                <a:srgbClr val="7030A0"/>
              </a:solidFill>
              <a:latin typeface="Roboto" panose="02000000000000000000" pitchFamily="2" charset="0"/>
              <a:ea typeface="Roboto" panose="02000000000000000000" pitchFamily="2" charset="0"/>
            </a:endParaRPr>
          </a:p>
        </p:txBody>
      </p:sp>
      <p:pic>
        <p:nvPicPr>
          <p:cNvPr id="4" name="Picture 3" descr="Icon&#10;&#10;Description automatically generated">
            <a:extLst>
              <a:ext uri="{FF2B5EF4-FFF2-40B4-BE49-F238E27FC236}">
                <a16:creationId xmlns:a16="http://schemas.microsoft.com/office/drawing/2014/main" id="{2D066F25-88FA-D2B6-309D-F56E1A6D8D2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10840" y="5166546"/>
            <a:ext cx="1473704" cy="1323439"/>
          </a:xfrm>
          <a:prstGeom prst="rect">
            <a:avLst/>
          </a:prstGeom>
        </p:spPr>
      </p:pic>
    </p:spTree>
    <p:extLst>
      <p:ext uri="{BB962C8B-B14F-4D97-AF65-F5344CB8AC3E}">
        <p14:creationId xmlns:p14="http://schemas.microsoft.com/office/powerpoint/2010/main" val="427716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178578732"/>
              </p:ext>
            </p:extLst>
          </p:nvPr>
        </p:nvGraphicFramePr>
        <p:xfrm>
          <a:off x="232406" y="893430"/>
          <a:ext cx="9241378" cy="4475846"/>
        </p:xfrm>
        <a:graphic>
          <a:graphicData uri="http://schemas.openxmlformats.org/drawingml/2006/table">
            <a:tbl>
              <a:tblPr firstRow="1" bandRow="1">
                <a:tableStyleId>{5940675A-B579-460E-94D1-54222C63F5DA}</a:tableStyleId>
              </a:tblPr>
              <a:tblGrid>
                <a:gridCol w="822747">
                  <a:extLst>
                    <a:ext uri="{9D8B030D-6E8A-4147-A177-3AD203B41FA5}">
                      <a16:colId xmlns:a16="http://schemas.microsoft.com/office/drawing/2014/main" val="1014669821"/>
                    </a:ext>
                  </a:extLst>
                </a:gridCol>
                <a:gridCol w="2541934">
                  <a:extLst>
                    <a:ext uri="{9D8B030D-6E8A-4147-A177-3AD203B41FA5}">
                      <a16:colId xmlns:a16="http://schemas.microsoft.com/office/drawing/2014/main" val="247776695"/>
                    </a:ext>
                  </a:extLst>
                </a:gridCol>
                <a:gridCol w="824781">
                  <a:extLst>
                    <a:ext uri="{9D8B030D-6E8A-4147-A177-3AD203B41FA5}">
                      <a16:colId xmlns:a16="http://schemas.microsoft.com/office/drawing/2014/main" val="3380293508"/>
                    </a:ext>
                  </a:extLst>
                </a:gridCol>
                <a:gridCol w="2023048">
                  <a:extLst>
                    <a:ext uri="{9D8B030D-6E8A-4147-A177-3AD203B41FA5}">
                      <a16:colId xmlns:a16="http://schemas.microsoft.com/office/drawing/2014/main" val="2902844172"/>
                    </a:ext>
                  </a:extLst>
                </a:gridCol>
                <a:gridCol w="3028868">
                  <a:extLst>
                    <a:ext uri="{9D8B030D-6E8A-4147-A177-3AD203B41FA5}">
                      <a16:colId xmlns:a16="http://schemas.microsoft.com/office/drawing/2014/main" val="2149459059"/>
                    </a:ext>
                  </a:extLst>
                </a:gridCol>
              </a:tblGrid>
              <a:tr h="431953">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71253">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Fairy Tales: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(3 weeks)</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In this unit, pupils will develop their own ‘mixed-up’ fairy tales. They will draw on their existing knowledge of traditional fairy tales and their features, using a new story, ‘Billy and the Beast’, to make intertextual links with the tales they know.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They will develop their understanding of </a:t>
                      </a:r>
                      <a:r>
                        <a:rPr lang="en-US" sz="800" b="0" err="1">
                          <a:solidFill>
                            <a:schemeClr val="bg1"/>
                          </a:solidFill>
                          <a:latin typeface="Roboto" panose="02000000000000000000" pitchFamily="2" charset="0"/>
                          <a:ea typeface="Roboto" panose="02000000000000000000" pitchFamily="2" charset="0"/>
                        </a:rPr>
                        <a:t>characterisation</a:t>
                      </a:r>
                      <a:r>
                        <a:rPr lang="en-US" sz="800" b="0">
                          <a:solidFill>
                            <a:schemeClr val="bg1"/>
                          </a:solidFill>
                          <a:latin typeface="Roboto" panose="02000000000000000000" pitchFamily="2" charset="0"/>
                          <a:ea typeface="Roboto" panose="02000000000000000000" pitchFamily="2" charset="0"/>
                        </a:rPr>
                        <a:t>, using the prefix –un and the conjunction ‘but’ to describe contrasting characters.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Pupils will apply their learning to creating their own unique story inspired by existing fairy tale characters, settings and plots.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GB" sz="800" b="1">
                          <a:solidFill>
                            <a:schemeClr val="bg1"/>
                          </a:solidFill>
                          <a:latin typeface="Roboto" panose="02000000000000000000" pitchFamily="2" charset="0"/>
                          <a:ea typeface="Roboto" panose="02000000000000000000" pitchFamily="2" charset="0"/>
                        </a:rPr>
                        <a:t>Core texts: </a:t>
                      </a:r>
                      <a:r>
                        <a:rPr lang="en-GB" sz="800" b="0" i="1">
                          <a:solidFill>
                            <a:schemeClr val="bg1"/>
                          </a:solidFill>
                          <a:latin typeface="Roboto" panose="02000000000000000000" pitchFamily="2" charset="0"/>
                          <a:ea typeface="Roboto" panose="02000000000000000000" pitchFamily="2" charset="0"/>
                        </a:rPr>
                        <a:t>Mixed Up Fairy Tales – Hilary Robinson &amp; Nick </a:t>
                      </a:r>
                      <a:r>
                        <a:rPr lang="en-GB" sz="800" b="0" i="1" err="1">
                          <a:solidFill>
                            <a:schemeClr val="bg1"/>
                          </a:solidFill>
                          <a:latin typeface="Roboto" panose="02000000000000000000" pitchFamily="2" charset="0"/>
                          <a:ea typeface="Roboto" panose="02000000000000000000" pitchFamily="2" charset="0"/>
                        </a:rPr>
                        <a:t>Sharratt</a:t>
                      </a:r>
                      <a:endParaRPr lang="en-GB" sz="800" b="0" i="1">
                        <a:solidFill>
                          <a:schemeClr val="bg1"/>
                        </a:solidFill>
                        <a:latin typeface="Roboto" panose="02000000000000000000" pitchFamily="2" charset="0"/>
                        <a:ea typeface="Roboto" panose="02000000000000000000" pitchFamily="2" charset="0"/>
                      </a:endParaRPr>
                    </a:p>
                    <a:p>
                      <a:pPr>
                        <a:spcAft>
                          <a:spcPts val="300"/>
                        </a:spcAft>
                      </a:pPr>
                      <a:endParaRPr lang="en-GB" sz="2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0" i="1">
                          <a:solidFill>
                            <a:schemeClr val="bg1"/>
                          </a:solidFill>
                          <a:latin typeface="Roboto" panose="02000000000000000000" pitchFamily="2" charset="0"/>
                          <a:ea typeface="Roboto" panose="02000000000000000000" pitchFamily="2" charset="0"/>
                        </a:rPr>
                        <a:t>Billy and the Beast –  Nadia Shireen</a:t>
                      </a:r>
                    </a:p>
                    <a:p>
                      <a:pPr>
                        <a:spcAft>
                          <a:spcPts val="300"/>
                        </a:spcAft>
                      </a:pP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the prefix un-</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with a capital letter and full stop or exclamation mark</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a:t>
                      </a:r>
                      <a:r>
                        <a:rPr lang="en-US" sz="800" i="0">
                          <a:solidFill>
                            <a:schemeClr val="bg1"/>
                          </a:solidFill>
                          <a:latin typeface="Roboto" panose="02000000000000000000" pitchFamily="2" charset="0"/>
                          <a:ea typeface="Roboto" panose="02000000000000000000" pitchFamily="2" charset="0"/>
                        </a:rPr>
                        <a:t> join words and clauses using ‘and’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‘but’ to show a contrast</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i="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i="0">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3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 </a:t>
                      </a:r>
                      <a:r>
                        <a:rPr lang="en-US" sz="800" i="0">
                          <a:solidFill>
                            <a:schemeClr val="bg1"/>
                          </a:solidFill>
                          <a:latin typeface="Roboto" panose="02000000000000000000" pitchFamily="2" charset="0"/>
                          <a:ea typeface="Roboto" panose="02000000000000000000" pitchFamily="2" charset="0"/>
                        </a:rPr>
                        <a:t>(Y1)</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capital letters for names of people </a:t>
                      </a:r>
                      <a:r>
                        <a:rPr lang="en-US" sz="800" i="0">
                          <a:solidFill>
                            <a:schemeClr val="bg1"/>
                          </a:solidFill>
                          <a:latin typeface="Roboto" panose="02000000000000000000" pitchFamily="2" charset="0"/>
                          <a:ea typeface="Roboto" panose="02000000000000000000" pitchFamily="2" charset="0"/>
                        </a:rPr>
                        <a:t>(Y1)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recognise nouns, verbs and adjectives (Y1)</a:t>
                      </a:r>
                    </a:p>
                    <a:p>
                      <a:pPr marL="72000" indent="-72000">
                        <a:lnSpc>
                          <a:spcPct val="100000"/>
                        </a:lnSpc>
                        <a:spcBef>
                          <a:spcPts val="0"/>
                        </a:spcBef>
                        <a:spcAft>
                          <a:spcPts val="300"/>
                        </a:spcAft>
                        <a:buFont typeface="Arial" panose="020B0604020202020204" pitchFamily="34" charset="0"/>
                        <a:buNone/>
                      </a:pPr>
                      <a:endParaRPr lang="en-US" sz="80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Year 1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450668">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Persuasion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cs typeface="+mn-cs"/>
                        </a:rPr>
                        <a:t>In this unit, pupils will be introduced to persuasion as a new purpose for writing. They will use a model text to explore the features of a persuasive tourism poster – including the use of language, punctuation and layout devices. As a class, they will practise using these features to shared write a ‘Visit Earth’ persuasive poster based on ideas from </a:t>
                      </a:r>
                      <a:r>
                        <a:rPr lang="en-US" sz="800" b="0" i="1">
                          <a:solidFill>
                            <a:schemeClr val="bg1"/>
                          </a:solidFill>
                          <a:latin typeface="Roboto" panose="02000000000000000000" pitchFamily="2" charset="0"/>
                          <a:ea typeface="Roboto" panose="02000000000000000000" pitchFamily="2" charset="0"/>
                          <a:cs typeface="+mn-cs"/>
                        </a:rPr>
                        <a:t>‘Here We Are’.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cs typeface="+mn-cs"/>
                        </a:rPr>
                        <a:t>They will extend their understanding of how words combine to make sentences, learning about a new conjunction ‘because’ and how it can be used to give the reader additional information.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cs typeface="+mn-cs"/>
                        </a:rPr>
                        <a:t>Pupils will apply their knowledge to creating a persuasive poster encouraging a chosen audience to visit their school or local area.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Here We Are – Oliver Jeffers</a:t>
                      </a:r>
                    </a:p>
                    <a:p>
                      <a:pPr>
                        <a:spcAft>
                          <a:spcPts val="300"/>
                        </a:spcAft>
                      </a:pPr>
                      <a:endParaRPr lang="en-US" sz="800" b="0" i="1">
                        <a:solidFill>
                          <a:schemeClr val="bg1"/>
                        </a:solidFill>
                        <a:latin typeface="Roboto" panose="02000000000000000000" pitchFamily="2" charset="0"/>
                        <a:ea typeface="Roboto" panose="02000000000000000000" pitchFamily="2" charset="0"/>
                      </a:endParaRPr>
                    </a:p>
                    <a:p>
                      <a:pPr>
                        <a:spcAft>
                          <a:spcPts val="300"/>
                        </a:spcAft>
                      </a:pPr>
                      <a:r>
                        <a:rPr lang="en-US" sz="800" b="1" i="0">
                          <a:solidFill>
                            <a:schemeClr val="bg1"/>
                          </a:solidFill>
                          <a:latin typeface="Roboto" panose="02000000000000000000" pitchFamily="2" charset="0"/>
                          <a:ea typeface="Roboto" panose="02000000000000000000" pitchFamily="2" charset="0"/>
                        </a:rPr>
                        <a:t>Model text included: </a:t>
                      </a:r>
                      <a:r>
                        <a:rPr lang="en-US" sz="800" b="0" i="1">
                          <a:solidFill>
                            <a:schemeClr val="bg1"/>
                          </a:solidFill>
                          <a:latin typeface="Roboto" panose="02000000000000000000" pitchFamily="2" charset="0"/>
                          <a:ea typeface="Roboto" panose="02000000000000000000" pitchFamily="2" charset="0"/>
                        </a:rPr>
                        <a:t>‘Visit England’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using a capital letter and a full stop, question mark or exclamation mark</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understand the term ‘conjunction’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‘because’ to give reasons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a:t>
                      </a:r>
                      <a:r>
                        <a:rPr lang="en-US" sz="800" i="0">
                          <a:solidFill>
                            <a:schemeClr val="bg1"/>
                          </a:solidFill>
                          <a:latin typeface="Roboto" panose="02000000000000000000" pitchFamily="2" charset="0"/>
                          <a:ea typeface="Roboto" panose="02000000000000000000" pitchFamily="2" charset="0"/>
                        </a:rPr>
                        <a:t>words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capital letters for names of people and places (Y1)</a:t>
                      </a:r>
                      <a:endParaRPr lang="en-US" sz="800" i="1">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join words and clauses using ‘and’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‘but’ to show a contrast (Y1)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Year 1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1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Spring 2/2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2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62800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4015667281"/>
              </p:ext>
            </p:extLst>
          </p:nvPr>
        </p:nvGraphicFramePr>
        <p:xfrm>
          <a:off x="232406" y="893430"/>
          <a:ext cx="9175754" cy="5430567"/>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518454">
                  <a:extLst>
                    <a:ext uri="{9D8B030D-6E8A-4147-A177-3AD203B41FA5}">
                      <a16:colId xmlns:a16="http://schemas.microsoft.com/office/drawing/2014/main" val="247776695"/>
                    </a:ext>
                  </a:extLst>
                </a:gridCol>
                <a:gridCol w="1182049">
                  <a:extLst>
                    <a:ext uri="{9D8B030D-6E8A-4147-A177-3AD203B41FA5}">
                      <a16:colId xmlns:a16="http://schemas.microsoft.com/office/drawing/2014/main" val="3380293508"/>
                    </a:ext>
                  </a:extLst>
                </a:gridCol>
                <a:gridCol w="1753959">
                  <a:extLst>
                    <a:ext uri="{9D8B030D-6E8A-4147-A177-3AD203B41FA5}">
                      <a16:colId xmlns:a16="http://schemas.microsoft.com/office/drawing/2014/main" val="2902844172"/>
                    </a:ext>
                  </a:extLst>
                </a:gridCol>
                <a:gridCol w="2785292">
                  <a:extLst>
                    <a:ext uri="{9D8B030D-6E8A-4147-A177-3AD203B41FA5}">
                      <a16:colId xmlns:a16="http://schemas.microsoft.com/office/drawing/2014/main" val="2149459059"/>
                    </a:ext>
                  </a:extLst>
                </a:gridCol>
              </a:tblGrid>
              <a:tr h="38687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53118">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Creating Descriptions: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highlight>
                            <a:srgbClr val="3E9C64"/>
                          </a:highlight>
                          <a:latin typeface="United Curriculum" pitchFamily="2" charset="0"/>
                        </a:rPr>
                        <a:t>POETRY LINK</a:t>
                      </a:r>
                      <a:endParaRPr lang="en-GB" sz="900" b="1" i="0">
                        <a:solidFill>
                          <a:schemeClr val="tx1"/>
                        </a:solidFill>
                        <a:highlight>
                          <a:srgbClr val="3E9C64"/>
                        </a:highlight>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In this unit, pupils will develop their understanding of description as a tool that authors use when writing to entertain, using a wordless picture book and a poetry collection.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Pupils will continue to develop their understanding of how words combine to make sentences, reviewing their knowledge of word classes and learning how to use the suffix -</a:t>
                      </a:r>
                      <a:r>
                        <a:rPr lang="en-US" sz="800" b="0" err="1">
                          <a:solidFill>
                            <a:schemeClr val="bg1"/>
                          </a:solidFill>
                          <a:latin typeface="Roboto" panose="02000000000000000000" pitchFamily="2" charset="0"/>
                          <a:ea typeface="Roboto" panose="02000000000000000000" pitchFamily="2" charset="0"/>
                        </a:rPr>
                        <a:t>ing</a:t>
                      </a:r>
                      <a:r>
                        <a:rPr lang="en-US" sz="800" b="0">
                          <a:solidFill>
                            <a:schemeClr val="bg1"/>
                          </a:solidFill>
                          <a:latin typeface="Roboto" panose="02000000000000000000" pitchFamily="2" charset="0"/>
                          <a:ea typeface="Roboto" panose="02000000000000000000" pitchFamily="2" charset="0"/>
                        </a:rPr>
                        <a:t>, to create adjectives to describe characters and settings.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a:solidFill>
                            <a:schemeClr val="bg1"/>
                          </a:solidFill>
                          <a:latin typeface="Roboto" panose="02000000000000000000" pitchFamily="2" charset="0"/>
                          <a:ea typeface="Roboto" panose="02000000000000000000" pitchFamily="2" charset="0"/>
                        </a:rPr>
                        <a:t>Pupils will create poetry and narrative based on ‘Journey’.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Journey – Aaron Becker</a:t>
                      </a:r>
                    </a:p>
                    <a:p>
                      <a:pPr marL="0" indent="0">
                        <a:spcAft>
                          <a:spcPts val="300"/>
                        </a:spcAft>
                        <a:buFont typeface="Arial" panose="020B0604020202020204" pitchFamily="34" charset="0"/>
                        <a:buNone/>
                      </a:pPr>
                      <a:endParaRPr lang="en-US" sz="800" b="1">
                        <a:solidFill>
                          <a:schemeClr val="bg1"/>
                        </a:solidFill>
                        <a:latin typeface="Roboto" panose="02000000000000000000" pitchFamily="2" charset="0"/>
                        <a:ea typeface="Roboto" panose="02000000000000000000" pitchFamily="2" charset="0"/>
                      </a:endParaRPr>
                    </a:p>
                    <a:p>
                      <a:pPr marL="0" indent="0">
                        <a:spcAft>
                          <a:spcPts val="300"/>
                        </a:spcAft>
                        <a:buFont typeface="Arial" panose="020B0604020202020204" pitchFamily="34" charset="0"/>
                        <a:buNone/>
                      </a:pPr>
                      <a:r>
                        <a:rPr lang="en-US" sz="800" b="1">
                          <a:solidFill>
                            <a:srgbClr val="3E9C64"/>
                          </a:solidFill>
                          <a:latin typeface="Roboto" panose="02000000000000000000" pitchFamily="2" charset="0"/>
                          <a:ea typeface="Roboto" panose="02000000000000000000" pitchFamily="2" charset="0"/>
                        </a:rPr>
                        <a:t>Poetry text</a:t>
                      </a:r>
                      <a:r>
                        <a:rPr lang="en-US" sz="800" b="1">
                          <a:solidFill>
                            <a:schemeClr val="bg1"/>
                          </a:solidFill>
                          <a:latin typeface="Roboto" panose="02000000000000000000" pitchFamily="2" charset="0"/>
                          <a:ea typeface="Roboto" panose="02000000000000000000" pitchFamily="2" charset="0"/>
                        </a:rPr>
                        <a:t>: </a:t>
                      </a:r>
                      <a:r>
                        <a:rPr lang="en-US" sz="800" b="0" i="1">
                          <a:solidFill>
                            <a:schemeClr val="bg1"/>
                          </a:solidFill>
                          <a:latin typeface="Roboto" panose="02000000000000000000" pitchFamily="2" charset="0"/>
                          <a:ea typeface="Roboto" panose="02000000000000000000" pitchFamily="2" charset="0"/>
                        </a:rPr>
                        <a:t>Out &amp; About: The First Book of Poems – Shirley Hughes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using a capital letter and a full stop, question mark or exclamation mark </a:t>
                      </a:r>
                    </a:p>
                    <a:p>
                      <a:pPr marL="72000" indent="-72000">
                        <a:lnSpc>
                          <a:spcPct val="100000"/>
                        </a:lnSpc>
                        <a:spcBef>
                          <a:spcPts val="0"/>
                        </a:spcBef>
                        <a:spcAft>
                          <a:spcPts val="300"/>
                        </a:spcAft>
                        <a:buFont typeface="Arial" panose="020B0604020202020204" pitchFamily="34" charset="0"/>
                        <a:buChar char="•"/>
                      </a:pPr>
                      <a:r>
                        <a:rPr lang="en-US" sz="800" i="0">
                          <a:solidFill>
                            <a:schemeClr val="bg1"/>
                          </a:solidFill>
                          <a:latin typeface="Roboto" panose="02000000000000000000" pitchFamily="2" charset="0"/>
                          <a:ea typeface="Roboto" panose="02000000000000000000" pitchFamily="2" charset="0"/>
                        </a:rPr>
                        <a:t>To recognise nouns, verbs and adjectives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 </a:t>
                      </a:r>
                      <a:r>
                        <a:rPr lang="en-US" sz="800" i="0">
                          <a:solidFill>
                            <a:schemeClr val="bg1"/>
                          </a:solidFill>
                          <a:latin typeface="Roboto" panose="02000000000000000000" pitchFamily="2" charset="0"/>
                          <a:ea typeface="Roboto" panose="02000000000000000000" pitchFamily="2" charset="0"/>
                        </a:rPr>
                        <a:t>(Y1)</a:t>
                      </a:r>
                    </a:p>
                    <a:p>
                      <a:pPr marL="72000" indent="-72000">
                        <a:lnSpc>
                          <a:spcPct val="100000"/>
                        </a:lnSpc>
                        <a:spcBef>
                          <a:spcPts val="0"/>
                        </a:spcBef>
                        <a:spcAft>
                          <a:spcPts val="300"/>
                        </a:spcAft>
                        <a:buFont typeface="Arial" panose="020B0604020202020204" pitchFamily="34" charset="0"/>
                        <a:buChar char="•"/>
                      </a:pPr>
                      <a:r>
                        <a:rPr lang="en-US" sz="800" i="0">
                          <a:solidFill>
                            <a:schemeClr val="bg1"/>
                          </a:solidFill>
                          <a:latin typeface="Roboto" panose="02000000000000000000" pitchFamily="2" charset="0"/>
                          <a:ea typeface="Roboto" panose="02000000000000000000" pitchFamily="2" charset="0"/>
                        </a:rPr>
                        <a:t>To use capital letters for the personal pronoun ‘ I’ (Y1)</a:t>
                      </a:r>
                      <a:endParaRPr lang="en-US" sz="800" i="0">
                        <a:solidFill>
                          <a:schemeClr val="bg1"/>
                        </a:solidFill>
                        <a:highlight>
                          <a:srgbClr val="FFFF00"/>
                        </a:highligh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understand the term conjunction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join words and clauses using ‘and’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‘but’ to show a contrast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‘because’ to give reasons (Y1)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endParaRPr lang="en-US" sz="800">
                        <a:solidFill>
                          <a:schemeClr val="bg1"/>
                        </a:solidFill>
                        <a:latin typeface="Roboto" panose="02000000000000000000" pitchFamily="2" charset="0"/>
                        <a:ea typeface="Roboto" panose="02000000000000000000" pitchFamily="2"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666287">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In this unit, pupils will learn about using the past tense to create recounts, learning how to use the suffix -ed to create past tense verbs.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develop their understanding of how to sequence writing, building their repertoire of vocabulary to indicate the passing of time.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Pupils will apply their learning to creating a recount based on the texts they have shared, describing their real everyday journeys to and from school, mixed with imaginary encounters.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texts: </a:t>
                      </a:r>
                      <a:r>
                        <a:rPr lang="en-US" sz="800" b="0" i="1">
                          <a:solidFill>
                            <a:schemeClr val="bg1"/>
                          </a:solidFill>
                          <a:latin typeface="Roboto" panose="02000000000000000000" pitchFamily="2" charset="0"/>
                          <a:ea typeface="Roboto" panose="02000000000000000000" pitchFamily="2" charset="0"/>
                        </a:rPr>
                        <a:t>On the Way Home – Jill Murphy</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Nimesh the Adventurer – Ranjit Singh</a:t>
                      </a:r>
                    </a:p>
                    <a:p>
                      <a:pPr>
                        <a:spcAft>
                          <a:spcPts val="300"/>
                        </a:spcAft>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latin typeface="Roboto" panose="02000000000000000000" pitchFamily="2" charset="0"/>
                          <a:ea typeface="Roboto" panose="02000000000000000000" pitchFamily="2" charset="0"/>
                        </a:rPr>
                        <a:t>Model text included: </a:t>
                      </a:r>
                      <a:r>
                        <a:rPr lang="en-US" sz="800" b="0" i="1">
                          <a:solidFill>
                            <a:schemeClr val="bg1"/>
                          </a:solidFill>
                          <a:latin typeface="Roboto" panose="02000000000000000000" pitchFamily="2" charset="0"/>
                          <a:ea typeface="Roboto" panose="02000000000000000000" pitchFamily="2" charset="0"/>
                        </a:rPr>
                        <a:t>‘On The Way to School’</a:t>
                      </a:r>
                    </a:p>
                    <a:p>
                      <a:pPr>
                        <a:spcAft>
                          <a:spcPts val="300"/>
                        </a:spcAft>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suffix -ed, where no change is needed in the spelling of root words </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using a capital letter and a full stop, question mark or exclamation mark </a:t>
                      </a:r>
                      <a:endParaRPr lang="en-US" sz="800" i="0">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300"/>
                        </a:spcAft>
                        <a:buFont typeface="Arial" panose="020B0604020202020204" pitchFamily="34" charset="0"/>
                        <a:buChar char="•"/>
                      </a:pPr>
                      <a:r>
                        <a:rPr lang="en-US" sz="800" kern="1200">
                          <a:solidFill>
                            <a:schemeClr val="bg1"/>
                          </a:solidFill>
                          <a:latin typeface="Roboto" panose="02000000000000000000" pitchFamily="2" charset="0"/>
                          <a:ea typeface="Roboto" panose="02000000000000000000" pitchFamily="2" charset="0"/>
                          <a:cs typeface="+mn-cs"/>
                        </a:rPr>
                        <a:t>To use a capital letter for personal pronoun ‘I’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capital letters for names of people and places and days of the week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recognise verbs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join words and clauses using ‘and’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‘but’ to show a contrast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‘because’ to give reasons (Y1)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558189">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Fact Files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rgbClr val="000000"/>
                          </a:solidFill>
                          <a:latin typeface="Roboto" panose="02000000000000000000" pitchFamily="2" charset="0"/>
                          <a:ea typeface="Roboto" panose="02000000000000000000" pitchFamily="2" charset="0"/>
                        </a:rPr>
                        <a:t>In this unit, pupils will create fact files to inform others about their personality, passions and achievements as well as their future aspirations.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rgbClr val="000000"/>
                          </a:solidFill>
                          <a:latin typeface="Roboto" panose="02000000000000000000" pitchFamily="2" charset="0"/>
                          <a:ea typeface="Roboto" panose="02000000000000000000" pitchFamily="2" charset="0"/>
                        </a:rPr>
                        <a:t>Pupils will share books from the ‘</a:t>
                      </a:r>
                      <a:r>
                        <a:rPr lang="en-US" sz="800" err="1">
                          <a:solidFill>
                            <a:srgbClr val="000000"/>
                          </a:solidFill>
                          <a:latin typeface="Roboto" panose="02000000000000000000" pitchFamily="2" charset="0"/>
                          <a:ea typeface="Roboto" panose="02000000000000000000" pitchFamily="2" charset="0"/>
                        </a:rPr>
                        <a:t>Questioneers</a:t>
                      </a:r>
                      <a:r>
                        <a:rPr lang="en-US" sz="800">
                          <a:solidFill>
                            <a:srgbClr val="000000"/>
                          </a:solidFill>
                          <a:latin typeface="Roboto" panose="02000000000000000000" pitchFamily="2" charset="0"/>
                          <a:ea typeface="Roboto" panose="02000000000000000000" pitchFamily="2" charset="0"/>
                        </a:rPr>
                        <a:t>’ series, continuing to develop their consistent use of capital letters and end of sentence punctuation.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rgbClr val="000000"/>
                          </a:solidFill>
                          <a:latin typeface="Roboto" panose="02000000000000000000" pitchFamily="2" charset="0"/>
                          <a:ea typeface="Roboto" panose="02000000000000000000" pitchFamily="2" charset="0"/>
                        </a:rPr>
                        <a:t>They will practise their informative writing by collating facts about the characters from the texts into simple fact files. </a:t>
                      </a:r>
                    </a:p>
                    <a:p>
                      <a:pPr>
                        <a:spcAft>
                          <a:spcPts val="600"/>
                        </a:spcAft>
                      </a:pPr>
                      <a:r>
                        <a:rPr lang="en-US" sz="800">
                          <a:solidFill>
                            <a:srgbClr val="000000"/>
                          </a:solidFill>
                          <a:latin typeface="Roboto" panose="02000000000000000000" pitchFamily="2" charset="0"/>
                          <a:ea typeface="Roboto" panose="02000000000000000000" pitchFamily="2" charset="0"/>
                        </a:rPr>
                        <a:t>Inspired by the ‘</a:t>
                      </a:r>
                      <a:r>
                        <a:rPr lang="en-US" sz="800" err="1">
                          <a:solidFill>
                            <a:srgbClr val="000000"/>
                          </a:solidFill>
                          <a:latin typeface="Roboto" panose="02000000000000000000" pitchFamily="2" charset="0"/>
                          <a:ea typeface="Roboto" panose="02000000000000000000" pitchFamily="2" charset="0"/>
                        </a:rPr>
                        <a:t>Questioneers</a:t>
                      </a:r>
                      <a:r>
                        <a:rPr lang="en-US" sz="800">
                          <a:solidFill>
                            <a:srgbClr val="000000"/>
                          </a:solidFill>
                          <a:latin typeface="Roboto" panose="02000000000000000000" pitchFamily="2" charset="0"/>
                          <a:ea typeface="Roboto" panose="02000000000000000000" pitchFamily="2" charset="0"/>
                        </a:rPr>
                        <a:t>’, pupils will reflect on their own positive qualities before planning and writing their own personal fact files.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texts: </a:t>
                      </a:r>
                      <a:r>
                        <a:rPr lang="en-US" sz="800" b="0" i="1">
                          <a:solidFill>
                            <a:schemeClr val="bg1"/>
                          </a:solidFill>
                          <a:latin typeface="Roboto" panose="02000000000000000000" pitchFamily="2" charset="0"/>
                          <a:ea typeface="Roboto" panose="02000000000000000000" pitchFamily="2" charset="0"/>
                        </a:rPr>
                        <a:t>Ada Twist, Scientist/ Rosie Revere, Engineer/  Iggy Peck, Architect – Andrea Beaty</a:t>
                      </a:r>
                    </a:p>
                    <a:p>
                      <a:pPr>
                        <a:spcAft>
                          <a:spcPts val="300"/>
                        </a:spcAft>
                      </a:pPr>
                      <a:endParaRPr lang="en-US" sz="8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latin typeface="Roboto" panose="02000000000000000000" pitchFamily="2" charset="0"/>
                          <a:ea typeface="Roboto" panose="02000000000000000000" pitchFamily="2" charset="0"/>
                        </a:rPr>
                        <a:t>Model text included: </a:t>
                      </a:r>
                      <a:r>
                        <a:rPr lang="en-US" sz="800" b="0" i="1">
                          <a:solidFill>
                            <a:schemeClr val="bg1"/>
                          </a:solidFill>
                          <a:latin typeface="Roboto" panose="02000000000000000000" pitchFamily="2" charset="0"/>
                          <a:ea typeface="Roboto" panose="02000000000000000000" pitchFamily="2" charset="0"/>
                        </a:rPr>
                        <a:t>‘All About Iggy Peck’</a:t>
                      </a:r>
                    </a:p>
                    <a:p>
                      <a:pPr>
                        <a:spcAft>
                          <a:spcPts val="300"/>
                        </a:spcAft>
                      </a:pPr>
                      <a:endParaRPr lang="en-US"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using a capital letter and a full stop, question mark or exclamation mark </a:t>
                      </a:r>
                      <a:endParaRPr lang="en-US" sz="800" i="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use a capital letter for the names of people, places and the days of the week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a:t>
                      </a:r>
                      <a:r>
                        <a:rPr lang="en-US" sz="800" i="0">
                          <a:solidFill>
                            <a:schemeClr val="bg1"/>
                          </a:solidFill>
                          <a:latin typeface="Roboto" panose="02000000000000000000" pitchFamily="2" charset="0"/>
                          <a:ea typeface="Roboto" panose="02000000000000000000" pitchFamily="2" charset="0"/>
                        </a:rPr>
                        <a:t>words (Y1)</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join words and clauses using ‘and’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‘because’ to give reasons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recognise nouns, verbs and adjectives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endParaRPr lang="en-US" sz="800" i="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10933591"/>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1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Summer 1/2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1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07758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530264203"/>
              </p:ext>
            </p:extLst>
          </p:nvPr>
        </p:nvGraphicFramePr>
        <p:xfrm>
          <a:off x="232406" y="893430"/>
          <a:ext cx="9175754" cy="5387054"/>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518454">
                  <a:extLst>
                    <a:ext uri="{9D8B030D-6E8A-4147-A177-3AD203B41FA5}">
                      <a16:colId xmlns:a16="http://schemas.microsoft.com/office/drawing/2014/main" val="247776695"/>
                    </a:ext>
                  </a:extLst>
                </a:gridCol>
                <a:gridCol w="1066115">
                  <a:extLst>
                    <a:ext uri="{9D8B030D-6E8A-4147-A177-3AD203B41FA5}">
                      <a16:colId xmlns:a16="http://schemas.microsoft.com/office/drawing/2014/main" val="3380293508"/>
                    </a:ext>
                  </a:extLst>
                </a:gridCol>
                <a:gridCol w="2028825">
                  <a:extLst>
                    <a:ext uri="{9D8B030D-6E8A-4147-A177-3AD203B41FA5}">
                      <a16:colId xmlns:a16="http://schemas.microsoft.com/office/drawing/2014/main" val="2902844172"/>
                    </a:ext>
                  </a:extLst>
                </a:gridCol>
                <a:gridCol w="262636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90706">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latin typeface="United Curriculum"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Letters: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0" i="0">
                        <a:solidFill>
                          <a:schemeClr val="bg1"/>
                        </a:solidFill>
                        <a:latin typeface="United Curriculum"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lgn="l">
                        <a:spcAft>
                          <a:spcPts val="600"/>
                        </a:spcAft>
                      </a:pPr>
                      <a:r>
                        <a:rPr lang="en-US" sz="800">
                          <a:solidFill>
                            <a:schemeClr val="bg1"/>
                          </a:solidFill>
                          <a:latin typeface="Roboto" panose="02000000000000000000" pitchFamily="2" charset="0"/>
                          <a:ea typeface="Roboto" panose="02000000000000000000" pitchFamily="2" charset="0"/>
                        </a:rPr>
                        <a:t>In this unit, pupils will continue to learn about how and why we are moved to write to inform. They will learn about letter writing, exploring and applying their features. </a:t>
                      </a:r>
                    </a:p>
                    <a:p>
                      <a:pPr algn="l">
                        <a:spcAft>
                          <a:spcPts val="600"/>
                        </a:spcAft>
                      </a:pPr>
                      <a:r>
                        <a:rPr lang="en-US" sz="800">
                          <a:solidFill>
                            <a:schemeClr val="bg1"/>
                          </a:solidFill>
                          <a:latin typeface="Roboto" panose="02000000000000000000" pitchFamily="2" charset="0"/>
                          <a:ea typeface="Roboto" panose="02000000000000000000" pitchFamily="2" charset="0"/>
                        </a:rPr>
                        <a:t>Pupils will continue to practise the use of the simple past tense in their writing, using the suffix ‘-ed’, as well as learning how to use further suffixes that can be added to root words.</a:t>
                      </a:r>
                    </a:p>
                    <a:p>
                      <a:pPr algn="l">
                        <a:spcAft>
                          <a:spcPts val="600"/>
                        </a:spcAft>
                      </a:pPr>
                      <a:r>
                        <a:rPr lang="en-US" sz="800">
                          <a:solidFill>
                            <a:schemeClr val="bg1"/>
                          </a:solidFill>
                          <a:latin typeface="Roboto" panose="02000000000000000000" pitchFamily="2" charset="0"/>
                          <a:ea typeface="Roboto" panose="02000000000000000000" pitchFamily="2" charset="0"/>
                        </a:rPr>
                        <a:t>They will </a:t>
                      </a:r>
                      <a:r>
                        <a:rPr lang="en-US" sz="800" b="0">
                          <a:solidFill>
                            <a:schemeClr val="bg1"/>
                          </a:solidFill>
                          <a:latin typeface="Roboto" panose="02000000000000000000" pitchFamily="2" charset="0"/>
                          <a:ea typeface="Roboto" panose="02000000000000000000" pitchFamily="2" charset="0"/>
                        </a:rPr>
                        <a:t>write their own letters </a:t>
                      </a:r>
                      <a:r>
                        <a:rPr lang="en-US" sz="800">
                          <a:solidFill>
                            <a:schemeClr val="bg1"/>
                          </a:solidFill>
                          <a:latin typeface="Roboto" panose="02000000000000000000" pitchFamily="2" charset="0"/>
                          <a:ea typeface="Roboto" panose="02000000000000000000" pitchFamily="2" charset="0"/>
                        </a:rPr>
                        <a:t>to and from the characters in the story of </a:t>
                      </a:r>
                      <a:r>
                        <a:rPr lang="en-US" sz="800" i="1">
                          <a:solidFill>
                            <a:schemeClr val="bg1"/>
                          </a:solidFill>
                          <a:latin typeface="Roboto" panose="02000000000000000000" pitchFamily="2" charset="0"/>
                          <a:ea typeface="Roboto" panose="02000000000000000000" pitchFamily="2" charset="0"/>
                        </a:rPr>
                        <a:t>Where The Wild Things Are</a:t>
                      </a:r>
                      <a:r>
                        <a:rPr lang="en-US" sz="800" b="0" i="0">
                          <a:solidFill>
                            <a:schemeClr val="bg1"/>
                          </a:solidFill>
                          <a:latin typeface="Roboto" panose="02000000000000000000" pitchFamily="2" charset="0"/>
                          <a:ea typeface="Roboto" panose="02000000000000000000" pitchFamily="2" charset="0"/>
                        </a:rPr>
                        <a:t>,</a:t>
                      </a:r>
                      <a:r>
                        <a:rPr lang="en-US" sz="800" i="1">
                          <a:solidFill>
                            <a:schemeClr val="bg1"/>
                          </a:solidFill>
                          <a:latin typeface="Roboto" panose="02000000000000000000" pitchFamily="2" charset="0"/>
                          <a:ea typeface="Roboto" panose="02000000000000000000" pitchFamily="2" charset="0"/>
                        </a:rPr>
                        <a:t> </a:t>
                      </a:r>
                      <a:r>
                        <a:rPr lang="en-US" sz="800">
                          <a:solidFill>
                            <a:schemeClr val="bg1"/>
                          </a:solidFill>
                          <a:latin typeface="Roboto" panose="02000000000000000000" pitchFamily="2" charset="0"/>
                          <a:ea typeface="Roboto" panose="02000000000000000000" pitchFamily="2" charset="0"/>
                        </a:rPr>
                        <a:t>and</a:t>
                      </a:r>
                      <a:r>
                        <a:rPr lang="en-US" sz="800" i="1">
                          <a:solidFill>
                            <a:schemeClr val="bg1"/>
                          </a:solidFill>
                          <a:latin typeface="Roboto" panose="02000000000000000000" pitchFamily="2" charset="0"/>
                          <a:ea typeface="Roboto" panose="02000000000000000000" pitchFamily="2" charset="0"/>
                        </a:rPr>
                        <a:t> </a:t>
                      </a:r>
                      <a:r>
                        <a:rPr lang="en-US" sz="800">
                          <a:solidFill>
                            <a:schemeClr val="bg1"/>
                          </a:solidFill>
                          <a:latin typeface="Roboto" panose="02000000000000000000" pitchFamily="2" charset="0"/>
                          <a:ea typeface="Roboto" panose="02000000000000000000" pitchFamily="2" charset="0"/>
                        </a:rPr>
                        <a:t>also write letters to inform their chosen reader of the unusual events that have happened in their classroom ‘caused’ by the characters from the core text.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GB"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Core text: </a:t>
                      </a:r>
                      <a:r>
                        <a:rPr kumimoji="0" lang="en-GB"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Where the Wild Things Are – Maurice Sendak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using a capital letter and a full stop, question mark or exclamation mark </a:t>
                      </a:r>
                      <a:endParaRPr lang="en-US" sz="800" i="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suffixes -ed,  -</a:t>
                      </a:r>
                      <a:r>
                        <a:rPr lang="en-US" sz="800" err="1">
                          <a:solidFill>
                            <a:schemeClr val="bg1"/>
                          </a:solidFill>
                          <a:latin typeface="Roboto" panose="02000000000000000000" pitchFamily="2" charset="0"/>
                          <a:ea typeface="Roboto" panose="02000000000000000000" pitchFamily="2" charset="0"/>
                        </a:rPr>
                        <a:t>ing</a:t>
                      </a:r>
                      <a:r>
                        <a:rPr lang="en-US" sz="800">
                          <a:solidFill>
                            <a:schemeClr val="bg1"/>
                          </a:solidFill>
                          <a:latin typeface="Roboto" panose="02000000000000000000" pitchFamily="2" charset="0"/>
                          <a:ea typeface="Roboto" panose="02000000000000000000" pitchFamily="2" charset="0"/>
                        </a:rPr>
                        <a:t>, -er and  -</a:t>
                      </a:r>
                      <a:r>
                        <a:rPr lang="en-US" sz="800" err="1">
                          <a:solidFill>
                            <a:schemeClr val="bg1"/>
                          </a:solidFill>
                          <a:latin typeface="Roboto" panose="02000000000000000000" pitchFamily="2" charset="0"/>
                          <a:ea typeface="Roboto" panose="02000000000000000000" pitchFamily="2" charset="0"/>
                        </a:rPr>
                        <a:t>est</a:t>
                      </a:r>
                      <a:r>
                        <a:rPr lang="en-US" sz="800">
                          <a:solidFill>
                            <a:schemeClr val="bg1"/>
                          </a:solidFill>
                          <a:latin typeface="Roboto" panose="02000000000000000000" pitchFamily="2" charset="0"/>
                          <a:ea typeface="Roboto" panose="02000000000000000000" pitchFamily="2" charset="0"/>
                        </a:rPr>
                        <a:t> where no change is needed in the spelling of root words </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 </a:t>
                      </a:r>
                      <a:r>
                        <a:rPr lang="en-US" sz="800" i="0">
                          <a:solidFill>
                            <a:schemeClr val="bg1"/>
                          </a:solidFill>
                          <a:latin typeface="Roboto" panose="02000000000000000000" pitchFamily="2" charset="0"/>
                          <a:ea typeface="Roboto" panose="02000000000000000000" pitchFamily="2" charset="0"/>
                        </a:rPr>
                        <a:t>(Y1)</a:t>
                      </a:r>
                    </a:p>
                    <a:p>
                      <a:pPr marL="72000" indent="-72000">
                        <a:lnSpc>
                          <a:spcPct val="100000"/>
                        </a:lnSpc>
                        <a:spcBef>
                          <a:spcPts val="0"/>
                        </a:spcBef>
                        <a:spcAft>
                          <a:spcPts val="300"/>
                        </a:spcAft>
                        <a:buFont typeface="Arial" panose="020B0604020202020204" pitchFamily="34" charset="0"/>
                        <a:buChar char="•"/>
                      </a:pPr>
                      <a:r>
                        <a:rPr lang="en-US" sz="800" i="0">
                          <a:solidFill>
                            <a:schemeClr val="bg1"/>
                          </a:solidFill>
                          <a:latin typeface="Roboto" panose="02000000000000000000" pitchFamily="2" charset="0"/>
                          <a:ea typeface="Roboto" panose="02000000000000000000" pitchFamily="2" charset="0"/>
                        </a:rPr>
                        <a:t>To use capital letters for names of people, places and  days of the week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 capital letter for personal pronoun ‘I’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understand the term conjunction (Y1)</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join words and clauses using ‘and’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the word ‘but’ to show a contrast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the word ‘because’ to give reasons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recognise nouns, verbs and adjectives (Y1)</a:t>
                      </a:r>
                      <a:endPar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40941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Instructions: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(1 week)</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Pupils will develop their understanding of the importance of logically sequencing writing, by creating a set of chronological instructions.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They will practise using the language of instructional texts, before designing and creating their own simple recipes, writing out the step-by-step instructions.</a:t>
                      </a:r>
                    </a:p>
                    <a:p>
                      <a:pPr>
                        <a:spcAft>
                          <a:spcPts val="600"/>
                        </a:spcAft>
                      </a:pPr>
                      <a:endParaRPr lang="en-US" sz="800">
                        <a:solidFill>
                          <a:srgbClr val="000000"/>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Cook and the King – Julia Donaldson</a:t>
                      </a:r>
                    </a:p>
                    <a:p>
                      <a:pPr>
                        <a:spcAft>
                          <a:spcPts val="300"/>
                        </a:spcAft>
                      </a:pPr>
                      <a:endParaRPr lang="en-US" sz="800" b="0" i="1">
                        <a:solidFill>
                          <a:schemeClr val="bg1"/>
                        </a:solidFill>
                        <a:latin typeface="Roboto" panose="02000000000000000000" pitchFamily="2" charset="0"/>
                        <a:ea typeface="Roboto" panose="02000000000000000000" pitchFamily="2" charset="0"/>
                      </a:endParaRPr>
                    </a:p>
                    <a:p>
                      <a:pPr>
                        <a:spcAft>
                          <a:spcPts val="300"/>
                        </a:spcAft>
                      </a:pPr>
                      <a:endParaRPr lang="en-US" sz="800" b="0" i="1">
                        <a:solidFill>
                          <a:schemeClr val="bg1"/>
                        </a:solidFill>
                        <a:latin typeface="Roboto" panose="02000000000000000000" pitchFamily="2" charset="0"/>
                        <a:ea typeface="Roboto" panose="02000000000000000000" pitchFamily="2" charset="0"/>
                      </a:endParaRPr>
                    </a:p>
                    <a:p>
                      <a:pPr>
                        <a:spcAft>
                          <a:spcPts val="300"/>
                        </a:spcAft>
                      </a:pPr>
                      <a:r>
                        <a:rPr lang="en-US" sz="800" b="1" i="0">
                          <a:solidFill>
                            <a:schemeClr val="bg1"/>
                          </a:solidFill>
                          <a:latin typeface="Roboto" panose="02000000000000000000" pitchFamily="2" charset="0"/>
                          <a:ea typeface="Roboto" panose="02000000000000000000" pitchFamily="2" charset="0"/>
                        </a:rPr>
                        <a:t>Model text included: ‘</a:t>
                      </a:r>
                      <a:r>
                        <a:rPr lang="en-US" sz="800" b="0" i="1">
                          <a:solidFill>
                            <a:schemeClr val="bg1"/>
                          </a:solidFill>
                          <a:latin typeface="Roboto" panose="02000000000000000000" pitchFamily="2" charset="0"/>
                          <a:ea typeface="Roboto" panose="02000000000000000000" pitchFamily="2" charset="0"/>
                        </a:rPr>
                        <a:t>How to Make Sausages in Jelly’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punctuate sentences using a capital letter and a full stop</a:t>
                      </a:r>
                    </a:p>
                    <a:p>
                      <a:pPr marL="72000" indent="-72000">
                        <a:lnSpc>
                          <a:spcPct val="100000"/>
                        </a:lnSpc>
                        <a:spcBef>
                          <a:spcPts val="0"/>
                        </a:spcBef>
                        <a:spcAft>
                          <a:spcPts val="3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join words and clauses using ‘and’ </a:t>
                      </a:r>
                    </a:p>
                    <a:p>
                      <a:pPr marL="72000" indent="-72000">
                        <a:lnSpc>
                          <a:spcPct val="100000"/>
                        </a:lnSpc>
                        <a:spcBef>
                          <a:spcPts val="0"/>
                        </a:spcBef>
                        <a:spcAft>
                          <a:spcPts val="3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use the word ‘but’ to show a contrast </a:t>
                      </a:r>
                    </a:p>
                    <a:p>
                      <a:pPr marL="72000" indent="-72000">
                        <a:lnSpc>
                          <a:spcPct val="100000"/>
                        </a:lnSpc>
                        <a:spcBef>
                          <a:spcPts val="0"/>
                        </a:spcBef>
                        <a:spcAft>
                          <a:spcPts val="300"/>
                        </a:spcAft>
                        <a:buFont typeface="Arial" panose="020B0604020202020204" pitchFamily="34" charset="0"/>
                        <a:buChar cha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use the word ‘because’ to give reasons </a:t>
                      </a:r>
                    </a:p>
                    <a:p>
                      <a:pPr marL="72000" indent="-72000">
                        <a:lnSpc>
                          <a:spcPct val="100000"/>
                        </a:lnSpc>
                        <a:spcBef>
                          <a:spcPts val="0"/>
                        </a:spcBef>
                        <a:spcAft>
                          <a:spcPts val="300"/>
                        </a:spcAft>
                        <a:buFont typeface="Arial" panose="020B0604020202020204" pitchFamily="34" charset="0"/>
                        <a:buChar char="•"/>
                      </a:pP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i="0">
                          <a:solidFill>
                            <a:schemeClr val="bg1"/>
                          </a:solidFill>
                          <a:latin typeface="Roboto" panose="02000000000000000000" pitchFamily="2" charset="0"/>
                          <a:ea typeface="Roboto" panose="02000000000000000000" pitchFamily="2" charset="0"/>
                        </a:rPr>
                        <a:t>To recognise verbs (Y1)</a:t>
                      </a:r>
                    </a:p>
                    <a:p>
                      <a:pPr marL="72000" indent="-72000">
                        <a:lnSpc>
                          <a:spcPct val="100000"/>
                        </a:lnSpc>
                        <a:spcBef>
                          <a:spcPts val="0"/>
                        </a:spcBef>
                        <a:spcAft>
                          <a:spcPts val="300"/>
                        </a:spcAft>
                        <a:buFont typeface="Arial" panose="020B0604020202020204" pitchFamily="34" charset="0"/>
                        <a:buChar char="•"/>
                      </a:pPr>
                      <a:r>
                        <a:rPr lang="en-US" sz="800" i="0">
                          <a:solidFill>
                            <a:schemeClr val="bg1"/>
                          </a:solidFill>
                          <a:latin typeface="Roboto" panose="02000000000000000000" pitchFamily="2" charset="0"/>
                          <a:ea typeface="Roboto" panose="02000000000000000000" pitchFamily="2" charset="0"/>
                        </a:rPr>
                        <a:t>To leave spaces between words (Y1)</a:t>
                      </a:r>
                    </a:p>
                    <a:p>
                      <a:pPr marL="72000" indent="-72000">
                        <a:lnSpc>
                          <a:spcPct val="100000"/>
                        </a:lnSpc>
                        <a:spcBef>
                          <a:spcPts val="0"/>
                        </a:spcBef>
                        <a:spcAft>
                          <a:spcPts val="300"/>
                        </a:spcAft>
                        <a:buFont typeface="Arial" panose="020B0604020202020204" pitchFamily="34" charset="0"/>
                        <a:buChar char="•"/>
                      </a:pPr>
                      <a:r>
                        <a:rPr lang="en-US" sz="800" i="0">
                          <a:solidFill>
                            <a:schemeClr val="bg1"/>
                          </a:solidFill>
                          <a:latin typeface="Roboto" panose="02000000000000000000" pitchFamily="2" charset="0"/>
                          <a:ea typeface="Roboto" panose="02000000000000000000" pitchFamily="2" charset="0"/>
                        </a:rPr>
                        <a:t>To understand the term conjunction (Y1)</a:t>
                      </a:r>
                    </a:p>
                    <a:p>
                      <a:pPr marL="72000" indent="-72000">
                        <a:lnSpc>
                          <a:spcPct val="100000"/>
                        </a:lnSpc>
                        <a:spcBef>
                          <a:spcPts val="0"/>
                        </a:spcBef>
                        <a:spcAft>
                          <a:spcPts val="300"/>
                        </a:spcAft>
                        <a:buFont typeface="Arial" panose="020B0604020202020204" pitchFamily="34" charset="0"/>
                        <a:buChar char="•"/>
                      </a:pPr>
                      <a:endParaRPr lang="en-US" sz="80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US"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Year 1 Writing composition objectives are built into every Writing Unit.</a:t>
                      </a:r>
                    </a:p>
                    <a:p>
                      <a:pPr marL="72000" indent="-72000">
                        <a:lnSpc>
                          <a:spcPct val="100000"/>
                        </a:lnSpc>
                        <a:spcBef>
                          <a:spcPts val="0"/>
                        </a:spcBef>
                        <a:spcAft>
                          <a:spcPts val="300"/>
                        </a:spcAft>
                        <a:buFont typeface="Arial" panose="020B0604020202020204" pitchFamily="34" charset="0"/>
                        <a:buChar char="•"/>
                      </a:pPr>
                      <a:endParaRPr lang="en-US" sz="800" i="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59590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About Real Events: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All About Year 1!</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rgbClr val="000000"/>
                          </a:solidFill>
                          <a:latin typeface="Roboto" panose="02000000000000000000" pitchFamily="2" charset="0"/>
                          <a:ea typeface="Roboto" panose="02000000000000000000" pitchFamily="2" charset="0"/>
                        </a:rPr>
                        <a:t>In this final unit of the year, pupils will reflect on their time in Year 1 by sharing their </a:t>
                      </a:r>
                      <a:r>
                        <a:rPr lang="en-US" sz="800" err="1">
                          <a:solidFill>
                            <a:srgbClr val="000000"/>
                          </a:solidFill>
                          <a:latin typeface="Roboto" panose="02000000000000000000" pitchFamily="2" charset="0"/>
                          <a:ea typeface="Roboto" panose="02000000000000000000" pitchFamily="2" charset="0"/>
                        </a:rPr>
                        <a:t>favourite</a:t>
                      </a:r>
                      <a:r>
                        <a:rPr lang="en-US" sz="800">
                          <a:solidFill>
                            <a:srgbClr val="000000"/>
                          </a:solidFill>
                          <a:latin typeface="Roboto" panose="02000000000000000000" pitchFamily="2" charset="0"/>
                          <a:ea typeface="Roboto" panose="02000000000000000000" pitchFamily="2" charset="0"/>
                        </a:rPr>
                        <a:t> moments and memories from the year and discussing the advice they would like to pass on to the next Year 1 class, while reviewing the Year 1 writing objectives.</a:t>
                      </a:r>
                    </a:p>
                    <a:p>
                      <a:pPr>
                        <a:spcAft>
                          <a:spcPts val="600"/>
                        </a:spcAft>
                      </a:pPr>
                      <a:r>
                        <a:rPr lang="en-US" sz="800">
                          <a:solidFill>
                            <a:srgbClr val="000000"/>
                          </a:solidFill>
                          <a:latin typeface="Roboto" panose="02000000000000000000" pitchFamily="2" charset="0"/>
                          <a:ea typeface="Roboto" panose="02000000000000000000" pitchFamily="2" charset="0"/>
                        </a:rPr>
                        <a:t>Pupils will be writing about real events to inform and entertain their reader by </a:t>
                      </a:r>
                      <a:r>
                        <a:rPr lang="en-GB" sz="800" b="0">
                          <a:solidFill>
                            <a:schemeClr val="bg1"/>
                          </a:solidFill>
                          <a:effectLst/>
                          <a:latin typeface="Roboto" panose="02000000000000000000" pitchFamily="2" charset="0"/>
                          <a:ea typeface="Roboto" panose="02000000000000000000" pitchFamily="2" charset="0"/>
                          <a:cs typeface="Roboto" panose="02000000000000000000" pitchFamily="2" charset="0"/>
                        </a:rPr>
                        <a:t>describing some funny, interesting and moving moments during their time in Year 1 to create an individual or class ‘memory book’ as well as writing ‘top tips’ for Reception pupils </a:t>
                      </a:r>
                      <a:r>
                        <a:rPr lang="en-GB" sz="800">
                          <a:solidFill>
                            <a:schemeClr val="bg1"/>
                          </a:solidFill>
                          <a:latin typeface="Roboto" panose="02000000000000000000" pitchFamily="2" charset="0"/>
                          <a:ea typeface="Roboto" panose="02000000000000000000" pitchFamily="2" charset="0"/>
                          <a:cs typeface="Roboto" panose="02000000000000000000" pitchFamily="2" charset="0"/>
                        </a:rPr>
                        <a:t>on how to be a good friend</a:t>
                      </a:r>
                      <a:r>
                        <a:rPr lang="en-GB" sz="800" b="0">
                          <a:solidFill>
                            <a:schemeClr val="bg1"/>
                          </a:solidFill>
                          <a:effectLst/>
                          <a:latin typeface="Roboto" panose="02000000000000000000" pitchFamily="2" charset="0"/>
                          <a:ea typeface="Roboto" panose="02000000000000000000" pitchFamily="2" charset="0"/>
                          <a:cs typeface="Roboto" panose="02000000000000000000" pitchFamily="2" charset="0"/>
                        </a:rPr>
                        <a:t>.</a:t>
                      </a:r>
                      <a:r>
                        <a:rPr lang="en-US" sz="800">
                          <a:solidFill>
                            <a:srgbClr val="000000"/>
                          </a:solidFill>
                          <a:latin typeface="Roboto" panose="02000000000000000000" pitchFamily="2" charset="0"/>
                          <a:ea typeface="Roboto" panose="02000000000000000000" pitchFamily="2" charset="0"/>
                        </a:rPr>
                        <a: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GB" sz="800" b="1">
                          <a:solidFill>
                            <a:schemeClr val="bg1"/>
                          </a:solidFill>
                          <a:latin typeface="Roboto" panose="02000000000000000000" pitchFamily="2" charset="0"/>
                          <a:ea typeface="Roboto" panose="02000000000000000000" pitchFamily="2" charset="0"/>
                        </a:rPr>
                        <a:t>Core text: </a:t>
                      </a:r>
                      <a:r>
                        <a:rPr lang="en-GB" sz="800" b="0" i="1">
                          <a:solidFill>
                            <a:schemeClr val="bg1"/>
                          </a:solidFill>
                          <a:latin typeface="Roboto" panose="02000000000000000000" pitchFamily="2" charset="0"/>
                          <a:ea typeface="Roboto" panose="02000000000000000000" pitchFamily="2" charset="0"/>
                        </a:rPr>
                        <a:t>Meesha Makes Friends – Tom Percival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punctuate sentences using a capital letter and a full stop, question mark or exclamation mark </a:t>
                      </a:r>
                      <a:endParaRPr lang="en-US" sz="800" i="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To use a capital letter for the names of people, places, the days of the week and the personal pronoun ‘I’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 </a:t>
                      </a:r>
                      <a:r>
                        <a:rPr lang="en-US" sz="800" i="0">
                          <a:solidFill>
                            <a:schemeClr val="bg1"/>
                          </a:solidFill>
                          <a:latin typeface="Roboto" panose="02000000000000000000" pitchFamily="2" charset="0"/>
                          <a:ea typeface="Roboto" panose="02000000000000000000" pitchFamily="2" charset="0"/>
                        </a:rPr>
                        <a:t>(Y1)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suffixes -</a:t>
                      </a:r>
                      <a:r>
                        <a:rPr lang="en-US" sz="800" err="1">
                          <a:solidFill>
                            <a:schemeClr val="bg1"/>
                          </a:solidFill>
                          <a:latin typeface="Roboto" panose="02000000000000000000" pitchFamily="2" charset="0"/>
                          <a:ea typeface="Roboto" panose="02000000000000000000" pitchFamily="2" charset="0"/>
                        </a:rPr>
                        <a:t>ing</a:t>
                      </a:r>
                      <a:r>
                        <a:rPr lang="en-US" sz="800">
                          <a:solidFill>
                            <a:schemeClr val="bg1"/>
                          </a:solidFill>
                          <a:latin typeface="Roboto" panose="02000000000000000000" pitchFamily="2" charset="0"/>
                          <a:ea typeface="Roboto" panose="02000000000000000000" pitchFamily="2" charset="0"/>
                        </a:rPr>
                        <a:t>, -ed, -er and -</a:t>
                      </a:r>
                      <a:r>
                        <a:rPr lang="en-US" sz="800" err="1">
                          <a:solidFill>
                            <a:schemeClr val="bg1"/>
                          </a:solidFill>
                          <a:latin typeface="Roboto" panose="02000000000000000000" pitchFamily="2" charset="0"/>
                          <a:ea typeface="Roboto" panose="02000000000000000000" pitchFamily="2" charset="0"/>
                        </a:rPr>
                        <a:t>est</a:t>
                      </a:r>
                      <a:r>
                        <a:rPr lang="en-US" sz="800">
                          <a:solidFill>
                            <a:schemeClr val="bg1"/>
                          </a:solidFill>
                          <a:latin typeface="Roboto" panose="02000000000000000000" pitchFamily="2" charset="0"/>
                          <a:ea typeface="Roboto" panose="02000000000000000000" pitchFamily="2" charset="0"/>
                        </a:rPr>
                        <a:t> where no change is needed in the spelling of root words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join words and clauses using ‘and’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‘but’ to show a contrast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To use the word ‘because’ to give reasons (Y1)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1 Writing composition objectives are built into every Writing Unit.</a:t>
                      </a: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10933591"/>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1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1: Summer 2/2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2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578830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2</a:t>
            </a:r>
            <a:endParaRPr lang="en-GB">
              <a:ln w="12700">
                <a:solidFill>
                  <a:schemeClr val="accent1"/>
                </a:solidFill>
              </a:ln>
              <a:solidFill>
                <a:schemeClr val="accent1"/>
              </a:solidFill>
            </a:endParaRPr>
          </a:p>
        </p:txBody>
      </p:sp>
      <p:graphicFrame>
        <p:nvGraphicFramePr>
          <p:cNvPr id="2" name="Table 1">
            <a:extLst>
              <a:ext uri="{FF2B5EF4-FFF2-40B4-BE49-F238E27FC236}">
                <a16:creationId xmlns:a16="http://schemas.microsoft.com/office/drawing/2014/main" id="{7476CAE9-6A28-E96D-0F0E-CE1560D487AD}"/>
              </a:ext>
            </a:extLst>
          </p:cNvPr>
          <p:cNvGraphicFramePr>
            <a:graphicFrameLocks noGrp="1"/>
          </p:cNvGraphicFramePr>
          <p:nvPr/>
        </p:nvGraphicFramePr>
        <p:xfrm>
          <a:off x="203201" y="940753"/>
          <a:ext cx="9185915" cy="5322961"/>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  </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Thinker: My Puppy Poet and Me – Eloise Greenfield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Instructions:</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Disgusting Sandwich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Gareth Edwards</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Narrative: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Lubna and Pebble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Wendy Meddour </a:t>
                      </a:r>
                      <a:r>
                        <a:rPr lang="en-US" sz="900" b="0" i="0">
                          <a:solidFill>
                            <a:srgbClr val="FFFFFF"/>
                          </a:solidFill>
                          <a:effectLst/>
                          <a:latin typeface="Roboto" panose="02000000000000000000" pitchFamily="2" charset="0"/>
                          <a:ea typeface="Roboto" panose="02000000000000000000" pitchFamily="2"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6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Narrative:</a:t>
                      </a:r>
                    </a:p>
                    <a:p>
                      <a:pPr algn="ctr">
                        <a:lnSpc>
                          <a:spcPct val="100000"/>
                        </a:lnSpc>
                        <a:spcAft>
                          <a:spcPts val="600"/>
                        </a:spcAft>
                      </a:pPr>
                      <a:r>
                        <a:rPr lang="en-US" sz="90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Lubna</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and Pebble - </a:t>
                      </a:r>
                      <a:r>
                        <a:rPr lang="en-US" sz="900" b="0" i="0">
                          <a:solidFill>
                            <a:srgbClr val="3E9C64"/>
                          </a:solidFill>
                          <a:effectLst/>
                          <a:latin typeface="Roboto" panose="02000000000000000000" pitchFamily="2" charset="0"/>
                          <a:ea typeface="Roboto" panose="02000000000000000000" pitchFamily="2" charset="0"/>
                        </a:rPr>
                        <a:t>Wendy </a:t>
                      </a:r>
                      <a:r>
                        <a:rPr lang="en-US" sz="900" b="0" i="0" err="1">
                          <a:solidFill>
                            <a:srgbClr val="3E9C64"/>
                          </a:solidFill>
                          <a:effectLst/>
                          <a:latin typeface="Roboto" panose="02000000000000000000" pitchFamily="2" charset="0"/>
                          <a:ea typeface="Roboto" panose="02000000000000000000" pitchFamily="2" charset="0"/>
                        </a:rPr>
                        <a:t>Meddour</a:t>
                      </a:r>
                      <a:r>
                        <a:rPr lang="en-US" sz="900" b="0" i="0">
                          <a:solidFill>
                            <a:srgbClr val="3E9C64"/>
                          </a:solidFill>
                          <a:effectLst/>
                          <a:latin typeface="Roboto" panose="02000000000000000000" pitchFamily="2" charset="0"/>
                          <a:ea typeface="Roboto" panose="02000000000000000000" pitchFamily="2" charset="0"/>
                        </a:rPr>
                        <a:t> </a:t>
                      </a:r>
                      <a:r>
                        <a:rPr lang="en-US" sz="900" b="0" i="0">
                          <a:solidFill>
                            <a:srgbClr val="FFFFFF"/>
                          </a:solidFill>
                          <a:effectLst/>
                          <a:latin typeface="Roboto" panose="02000000000000000000" pitchFamily="2" charset="0"/>
                          <a:ea typeface="Roboto" panose="02000000000000000000" pitchFamily="2"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Personal Narratives:</a:t>
                      </a:r>
                    </a:p>
                    <a:p>
                      <a:pPr algn="ctr" rtl="0" fontAlgn="base"/>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Proudest Blue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Ibtihaj</a:t>
                      </a:r>
                    </a:p>
                    <a:p>
                      <a:pPr algn="ctr" rtl="0" fontAlgn="base"/>
                      <a:r>
                        <a:rPr lang="en-US" sz="900" b="0" i="0">
                          <a:solidFill>
                            <a:srgbClr val="3E9C64"/>
                          </a:solidFill>
                          <a:effectLst/>
                          <a:latin typeface="Roboto" panose="02000000000000000000" pitchFamily="2" charset="0"/>
                          <a:ea typeface="Roboto" panose="02000000000000000000" pitchFamily="2" charset="0"/>
                        </a:rPr>
                        <a:t>Muhammad</a:t>
                      </a:r>
                      <a:r>
                        <a:rPr lang="en-US" sz="900" b="0" i="0">
                          <a:solidFill>
                            <a:srgbClr val="FFFFFF"/>
                          </a:solidFill>
                          <a:effectLst/>
                          <a:latin typeface="Roboto" panose="02000000000000000000" pitchFamily="2" charset="0"/>
                          <a:ea typeface="Roboto" panose="02000000000000000000" pitchFamily="2" charset="0"/>
                        </a:rPr>
                        <a:t>​</a:t>
                      </a:r>
                    </a:p>
                    <a:p>
                      <a:pPr algn="ctr" rtl="0" fontAlgn="base"/>
                      <a:endParaRPr lang="en-US" sz="400" b="0" i="0">
                        <a:solidFill>
                          <a:srgbClr val="FFFFFF"/>
                        </a:solidFill>
                        <a:effectLst/>
                        <a:latin typeface="Roboto" panose="02000000000000000000" pitchFamily="2" charset="0"/>
                        <a:ea typeface="Roboto" panose="02000000000000000000" pitchFamily="2"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Punctuation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Don’t Let the Pigeon Drive the Bus! – </a:t>
                      </a:r>
                      <a:r>
                        <a:rPr lang="en-US" sz="900" b="0" i="0">
                          <a:solidFill>
                            <a:schemeClr val="accent1"/>
                          </a:solidFill>
                          <a:effectLst/>
                          <a:latin typeface="Roboto" panose="02000000000000000000" pitchFamily="2" charset="0"/>
                          <a:ea typeface="Roboto" panose="02000000000000000000" pitchFamily="2" charset="0"/>
                        </a:rPr>
                        <a:t>Mo Willems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Letters: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Paddington’s Post – Michael Bond</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King Who Banned the Dark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Emily Haworth Booth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hMerge="1">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Persuasive Texts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King Who Banned the Dark  - </a:t>
                      </a:r>
                      <a:r>
                        <a:rPr lang="en-US" sz="900" b="0" i="0">
                          <a:solidFill>
                            <a:srgbClr val="3E9C64"/>
                          </a:solidFill>
                          <a:effectLst/>
                          <a:latin typeface="Roboto" panose="02000000000000000000" pitchFamily="2" charset="0"/>
                          <a:ea typeface="Roboto" panose="02000000000000000000" pitchFamily="2" charset="0"/>
                        </a:rPr>
                        <a:t>Emily Haworth Booth</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Entertain: </a:t>
                      </a:r>
                      <a:endPar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rtl="0" fontAlgn="base"/>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The Dragon Machine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Helen Ward</a:t>
                      </a:r>
                    </a:p>
                    <a:p>
                      <a:pPr algn="ctr" rtl="0" fontAlgn="base"/>
                      <a:endParaRPr lang="en-US" sz="900" b="0" i="0">
                        <a:solidFill>
                          <a:srgbClr val="3E9C64"/>
                        </a:solidFill>
                        <a:effectLst/>
                        <a:highlight>
                          <a:srgbClr val="8262A6"/>
                        </a:highlight>
                        <a:latin typeface="Roboto" panose="02000000000000000000" pitchFamily="2" charset="0"/>
                        <a:ea typeface="Roboto" panose="02000000000000000000" pitchFamily="2" charset="0"/>
                      </a:endParaRPr>
                    </a:p>
                    <a:p>
                      <a:pPr algn="ctr" rtl="0" fontAlgn="base"/>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algn="ctr" rtl="0" fontAlgn="base"/>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0" i="0">
                        <a:solidFill>
                          <a:schemeClr val="bg1"/>
                        </a:solidFill>
                        <a:effectLst/>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900" b="0">
                          <a:solidFill>
                            <a:srgbClr val="3E9C64"/>
                          </a:solidFill>
                          <a:latin typeface="Roboto" panose="02000000000000000000" pitchFamily="2" charset="0"/>
                          <a:ea typeface="Roboto" panose="02000000000000000000" pitchFamily="2" charset="0"/>
                        </a:rPr>
                        <a:t>Tiger, Tiger, Burning Bright - Poetry Anthology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GB" sz="900" b="0">
                          <a:solidFill>
                            <a:srgbClr val="3E9C64"/>
                          </a:solidFill>
                          <a:latin typeface="Roboto" panose="02000000000000000000" pitchFamily="2" charset="0"/>
                          <a:ea typeface="Roboto" panose="02000000000000000000" pitchFamily="2" charset="0"/>
                        </a:rPr>
                        <a:t> Fiona Waters</a:t>
                      </a: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About Real Life:</a:t>
                      </a:r>
                    </a:p>
                    <a:p>
                      <a:pPr algn="ctr" rtl="0" fontAlgn="base"/>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What Do Grown Ups Do All Day?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Virginie</a:t>
                      </a:r>
                    </a:p>
                    <a:p>
                      <a:pPr algn="ctr" rtl="0" fontAlgn="base"/>
                      <a:r>
                        <a:rPr lang="en-US" sz="900" b="0" i="0" err="1">
                          <a:solidFill>
                            <a:srgbClr val="3E9C64"/>
                          </a:solidFill>
                          <a:effectLst/>
                          <a:latin typeface="Roboto" panose="02000000000000000000" pitchFamily="2" charset="0"/>
                          <a:ea typeface="Roboto" panose="02000000000000000000" pitchFamily="2" charset="0"/>
                        </a:rPr>
                        <a:t>Morgand</a:t>
                      </a:r>
                      <a:r>
                        <a:rPr lang="en-US" sz="900" b="0" i="0">
                          <a:solidFill>
                            <a:srgbClr val="FFFFFF"/>
                          </a:solidFill>
                          <a:effectLst/>
                          <a:latin typeface="Roboto" panose="02000000000000000000" pitchFamily="2" charset="0"/>
                          <a:ea typeface="Roboto" panose="02000000000000000000" pitchFamily="2" charset="0"/>
                        </a:rPr>
                        <a:t>​</a:t>
                      </a:r>
                      <a:endParaRPr kumimoji="0" lang="en-US" sz="900" b="0" i="0" u="none" strike="noStrike" kern="1200" cap="none" spc="0" normalizeH="0" baseline="0">
                        <a:ln>
                          <a:noFill/>
                        </a:ln>
                        <a:solidFill>
                          <a:srgbClr val="FFFFFF"/>
                        </a:solidFill>
                        <a:effectLst/>
                        <a:uLnTx/>
                        <a:uFillTx/>
                        <a:latin typeface="Roboto" panose="02000000000000000000" pitchFamily="2" charset="0"/>
                        <a:ea typeface="Roboto" panose="02000000000000000000" pitchFamily="2" charset="0"/>
                        <a:cs typeface="+mn-cs"/>
                      </a:endParaRPr>
                    </a:p>
                    <a:p>
                      <a:pPr algn="ctr" rtl="0" fontAlgn="base"/>
                      <a:endParaRPr kumimoji="0" lang="en-US" sz="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a:p>
                      <a:pPr algn="ctr" rtl="0" fontAlgn="base"/>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Instructions: </a:t>
                      </a:r>
                    </a:p>
                    <a:p>
                      <a:pPr algn="ctr" rtl="0" fontAlgn="base"/>
                      <a:endParaRPr lang="en-US" sz="950" b="1" i="0" u="none" strike="noStrike">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rtl="0" fontAlgn="base"/>
                      <a:r>
                        <a:rPr lang="en-US" sz="900" b="0" i="0" u="none" strike="noStrike">
                          <a:solidFill>
                            <a:schemeClr val="accent1"/>
                          </a:solidFill>
                          <a:effectLst/>
                          <a:latin typeface="Roboto" panose="02000000000000000000" pitchFamily="2" charset="0"/>
                          <a:ea typeface="Roboto" panose="02000000000000000000" pitchFamily="2" charset="0"/>
                        </a:rPr>
                        <a:t>How to Babysit a Grandma – Jean Reagan</a:t>
                      </a:r>
                    </a:p>
                    <a:p>
                      <a:pPr algn="ctr" rtl="0" fontAlgn="base"/>
                      <a:endParaRPr lang="en-US" sz="300" b="0" i="0" u="none" strike="noStrike">
                        <a:solidFill>
                          <a:schemeClr val="accent1"/>
                        </a:solidFill>
                        <a:effectLst/>
                        <a:latin typeface="Roboto" panose="02000000000000000000" pitchFamily="2" charset="0"/>
                        <a:ea typeface="Roboto" panose="02000000000000000000" pitchFamily="2"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p>
                      <a:pPr algn="ctr" rtl="0" fontAlgn="base"/>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Files:</a:t>
                      </a:r>
                    </a:p>
                    <a:p>
                      <a:pPr algn="ctr" rtl="0" fontAlgn="base"/>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Monstrous Book of Monsters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Johnny Duddle &amp; Aleksei Bitskoff</a:t>
                      </a:r>
                    </a:p>
                    <a:p>
                      <a:pPr algn="ctr" rtl="0" fontAlgn="base"/>
                      <a:endParaRPr lang="en-US" sz="300" b="0" i="0">
                        <a:solidFill>
                          <a:srgbClr val="3E9C64"/>
                        </a:solidFill>
                        <a:effectLst/>
                        <a:latin typeface="Roboto" panose="02000000000000000000" pitchFamily="2" charset="0"/>
                        <a:ea typeface="Roboto" panose="02000000000000000000" pitchFamily="2"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Inventing Narratives: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Night Gardener – The Fan Brothers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Description:</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Tunnel – Anthony Browne</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900" i="0">
                          <a:solidFill>
                            <a:schemeClr val="accent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 </a:t>
                      </a: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endParaRPr lang="en-US" sz="900" b="0" i="0">
                        <a:solidFill>
                          <a:srgbClr val="3E9C64"/>
                        </a:solidFill>
                        <a:effectLst/>
                        <a:highlight>
                          <a:srgbClr val="3E9C64"/>
                        </a:highlight>
                        <a:latin typeface="Roboto" panose="02000000000000000000" pitchFamily="2" charset="0"/>
                        <a:ea typeface="Roboto" panose="02000000000000000000" pitchFamily="2" charset="0"/>
                      </a:endParaRPr>
                    </a:p>
                    <a:p>
                      <a:pPr algn="ctr" rtl="0" fontAlgn="base"/>
                      <a:endParaRPr lang="en-US" sz="900" b="0" i="0">
                        <a:solidFill>
                          <a:srgbClr val="3E9C64"/>
                        </a:solidFill>
                        <a:effectLst/>
                        <a:latin typeface="Roboto" panose="02000000000000000000" pitchFamily="2" charset="0"/>
                        <a:ea typeface="Roboto" panose="02000000000000000000" pitchFamily="2" charset="0"/>
                      </a:endParaRPr>
                    </a:p>
                    <a:p>
                      <a:pPr algn="ctr">
                        <a:spcAft>
                          <a:spcPts val="300"/>
                        </a:spcAft>
                      </a:pPr>
                      <a:r>
                        <a:rPr lang="en-GB" sz="900" b="0">
                          <a:solidFill>
                            <a:schemeClr val="accent1"/>
                          </a:solidFill>
                          <a:latin typeface="Roboto" panose="02000000000000000000" pitchFamily="2" charset="0"/>
                          <a:ea typeface="Roboto" panose="02000000000000000000" pitchFamily="2" charset="0"/>
                        </a:rPr>
                        <a:t>An Emotional Menagerie – The School of Life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Recounts: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Augustus &amp; His Smile – Catherine Rayner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Vocabulary:</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Never Smile at a Monkey – Steve Jenkins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strike="noStrike">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Africa, Amazing Africa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Atinuke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Persuasive Language</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rtl="0" fontAlgn="base"/>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Promise - </a:t>
                      </a:r>
                      <a:r>
                        <a:rPr lang="en-US" sz="900" b="0" i="0">
                          <a:solidFill>
                            <a:srgbClr val="3E9C64"/>
                          </a:solidFill>
                          <a:effectLst/>
                          <a:latin typeface="Roboto" panose="02000000000000000000" pitchFamily="2" charset="0"/>
                          <a:ea typeface="Roboto" panose="02000000000000000000" pitchFamily="2" charset="0"/>
                        </a:rPr>
                        <a:t>Nicola Davies</a:t>
                      </a:r>
                    </a:p>
                    <a:p>
                      <a:pPr algn="ctr" rtl="0" fontAlgn="base"/>
                      <a:endParaRPr lang="en-US" sz="900" b="0" i="0">
                        <a:solidFill>
                          <a:srgbClr val="3E9C64"/>
                        </a:solidFill>
                        <a:effectLst/>
                        <a:latin typeface="Roboto" panose="02000000000000000000" pitchFamily="2" charset="0"/>
                        <a:ea typeface="Roboto" panose="02000000000000000000" pitchFamily="2" charset="0"/>
                      </a:endParaRPr>
                    </a:p>
                    <a:p>
                      <a:pPr algn="ctr" rtl="0" fontAlgn="base"/>
                      <a:r>
                        <a:rPr lang="en-US" sz="900" b="0" i="0">
                          <a:solidFill>
                            <a:srgbClr val="3E9C64"/>
                          </a:solidFill>
                          <a:effectLst/>
                          <a:latin typeface="Roboto" panose="02000000000000000000" pitchFamily="2" charset="0"/>
                          <a:ea typeface="Roboto" panose="02000000000000000000" pitchFamily="2" charset="0"/>
                        </a:rPr>
                        <a:t> Wangari’s Trees of Peace – Jeanette Winter </a:t>
                      </a:r>
                      <a:r>
                        <a:rPr lang="en-US" sz="900" b="0" i="0">
                          <a:solidFill>
                            <a:srgbClr val="FFFFFF"/>
                          </a:solidFill>
                          <a:effectLst/>
                          <a:latin typeface="Roboto" panose="02000000000000000000" pitchFamily="2" charset="0"/>
                          <a:ea typeface="Roboto" panose="02000000000000000000" pitchFamily="2" charset="0"/>
                        </a:rPr>
                        <a:t>​</a:t>
                      </a:r>
                    </a:p>
                    <a:p>
                      <a:pPr algn="ctr">
                        <a:lnSpc>
                          <a:spcPct val="100000"/>
                        </a:lnSpc>
                        <a:spcAft>
                          <a:spcPts val="600"/>
                        </a:spcAft>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Midnight Fair – Gideon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Sterer</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strike="noStrike">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Africa, Amazing Africa - Atinuke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Informative Writing</a:t>
                      </a: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Welcome To Our World – </a:t>
                      </a:r>
                      <a:r>
                        <a:rPr kumimoji="0" lang="en-GB"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Arial" panose="020B0604020202020204" pitchFamily="34" charset="0"/>
                        </a:rPr>
                        <a:t>Moira Butterfield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endParaRPr kumimoji="0" lang="en-GB"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Arial" panose="020B0604020202020204" pitchFamily="34"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Tree>
    <p:extLst>
      <p:ext uri="{BB962C8B-B14F-4D97-AF65-F5344CB8AC3E}">
        <p14:creationId xmlns:p14="http://schemas.microsoft.com/office/powerpoint/2010/main" val="109415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682196336"/>
              </p:ext>
            </p:extLst>
          </p:nvPr>
        </p:nvGraphicFramePr>
        <p:xfrm>
          <a:off x="232406" y="893430"/>
          <a:ext cx="9175754" cy="538941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451094">
                  <a:extLst>
                    <a:ext uri="{9D8B030D-6E8A-4147-A177-3AD203B41FA5}">
                      <a16:colId xmlns:a16="http://schemas.microsoft.com/office/drawing/2014/main" val="247776695"/>
                    </a:ext>
                  </a:extLst>
                </a:gridCol>
                <a:gridCol w="1249409">
                  <a:extLst>
                    <a:ext uri="{9D8B030D-6E8A-4147-A177-3AD203B41FA5}">
                      <a16:colId xmlns:a16="http://schemas.microsoft.com/office/drawing/2014/main" val="3380293508"/>
                    </a:ext>
                  </a:extLst>
                </a:gridCol>
                <a:gridCol w="1753959">
                  <a:extLst>
                    <a:ext uri="{9D8B030D-6E8A-4147-A177-3AD203B41FA5}">
                      <a16:colId xmlns:a16="http://schemas.microsoft.com/office/drawing/2014/main" val="2902844172"/>
                    </a:ext>
                  </a:extLst>
                </a:gridCol>
                <a:gridCol w="2785292">
                  <a:extLst>
                    <a:ext uri="{9D8B030D-6E8A-4147-A177-3AD203B41FA5}">
                      <a16:colId xmlns:a16="http://schemas.microsoft.com/office/drawing/2014/main" val="2149459059"/>
                    </a:ext>
                  </a:extLst>
                </a:gridCol>
              </a:tblGrid>
              <a:tr h="377875">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43883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latin typeface="United Curriculum"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(1 week)</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develop their understanding of poetry and free verse, developing their vocabulary and word choice. </a:t>
                      </a:r>
                    </a:p>
                    <a:p>
                      <a:pPr>
                        <a:spcAft>
                          <a:spcPts val="600"/>
                        </a:spcAft>
                      </a:pPr>
                      <a:r>
                        <a:rPr lang="en-US" sz="800">
                          <a:solidFill>
                            <a:schemeClr val="bg1"/>
                          </a:solidFill>
                          <a:latin typeface="Roboto" panose="02000000000000000000" pitchFamily="2" charset="0"/>
                          <a:ea typeface="Roboto" panose="02000000000000000000" pitchFamily="2" charset="0"/>
                        </a:rPr>
                        <a:t>They will create their own poetry, drawing on their real-life experiences and using expanded noun phrases to create imagery for the reader.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Thinker: My Puppy Poet and Me – Eloise Greenfield </a:t>
                      </a:r>
                    </a:p>
                    <a:p>
                      <a:pPr>
                        <a:spcAft>
                          <a:spcPts val="300"/>
                        </a:spcAft>
                      </a:pPr>
                      <a:endPar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develop positive attitudes and stamina towards writing by creating poetry</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recognise, use and know the functions of nouns, verbs and adjectives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expanded noun phrases to describe and specify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 </a:t>
                      </a:r>
                      <a:r>
                        <a:rPr lang="en-US" sz="800" i="0">
                          <a:solidFill>
                            <a:schemeClr val="bg1"/>
                          </a:solidFill>
                          <a:latin typeface="Roboto" panose="02000000000000000000" pitchFamily="2" charset="0"/>
                          <a:ea typeface="Roboto" panose="02000000000000000000" pitchFamily="2" charset="0"/>
                        </a:rPr>
                        <a:t>(Y1)</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capital letters for names of people, places, the days of the week and the personal pronoun ‘I’ </a:t>
                      </a:r>
                      <a:r>
                        <a:rPr lang="en-US" sz="800" i="0">
                          <a:solidFill>
                            <a:schemeClr val="bg1"/>
                          </a:solidFill>
                          <a:latin typeface="Roboto" panose="02000000000000000000" pitchFamily="2" charset="0"/>
                          <a:ea typeface="Roboto" panose="02000000000000000000" pitchFamily="2" charset="0"/>
                        </a:rPr>
                        <a:t>(Y1)</a:t>
                      </a:r>
                    </a:p>
                    <a:p>
                      <a:pPr marL="0" indent="0">
                        <a:lnSpc>
                          <a:spcPct val="100000"/>
                        </a:lnSpc>
                        <a:spcBef>
                          <a:spcPts val="0"/>
                        </a:spcBef>
                        <a:spcAft>
                          <a:spcPts val="300"/>
                        </a:spcAft>
                        <a:buFont typeface="Arial" panose="020B0604020202020204" pitchFamily="34" charset="0"/>
                        <a:buNone/>
                      </a:pPr>
                      <a:endParaRPr lang="en-US" sz="800" i="0">
                        <a:solidFill>
                          <a:schemeClr val="bg1"/>
                        </a:solidFill>
                        <a:latin typeface="Roboto" panose="02000000000000000000" pitchFamily="2" charset="0"/>
                        <a:ea typeface="Roboto" panose="02000000000000000000" pitchFamily="2" charset="0"/>
                      </a:endParaRPr>
                    </a:p>
                    <a:p>
                      <a:pPr marL="0" indent="0">
                        <a:lnSpc>
                          <a:spcPct val="100000"/>
                        </a:lnSpc>
                        <a:spcBef>
                          <a:spcPts val="0"/>
                        </a:spcBef>
                        <a:spcAft>
                          <a:spcPts val="300"/>
                        </a:spcAft>
                        <a:buFont typeface="Arial" panose="020B0604020202020204" pitchFamily="34" charset="0"/>
                        <a:buNone/>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p>
                      <a:pPr marL="0" indent="0">
                        <a:lnSpc>
                          <a:spcPct val="100000"/>
                        </a:lnSpc>
                        <a:spcBef>
                          <a:spcPts val="0"/>
                        </a:spcBef>
                        <a:spcAft>
                          <a:spcPts val="300"/>
                        </a:spcAft>
                        <a:buFont typeface="Arial" panose="020B0604020202020204" pitchFamily="34" charset="0"/>
                        <a:buNone/>
                      </a:pPr>
                      <a:endParaRPr lang="en-US" sz="800" b="1">
                        <a:solidFill>
                          <a:schemeClr val="bg1"/>
                        </a:solidFill>
                        <a:highlight>
                          <a:srgbClr val="FFFF00"/>
                        </a:highlight>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11499">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Instructions: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0" i="0">
                        <a:solidFill>
                          <a:schemeClr val="bg1"/>
                        </a:solidFill>
                        <a:latin typeface="United Curriculum"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be introduced to the comma and how it can be used to separate items in a list (as exemplified in the cumulative story ‘The Disgusting Sandwich’).</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practise using commas in a list to create expanded noun phrases to describe their own class sandwich.</a:t>
                      </a:r>
                      <a:endParaRPr lang="en-GB"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800">
                          <a:solidFill>
                            <a:schemeClr val="bg1"/>
                          </a:solidFill>
                          <a:latin typeface="Roboto" panose="02000000000000000000" pitchFamily="2" charset="0"/>
                          <a:ea typeface="Roboto" panose="02000000000000000000" pitchFamily="2" charset="0"/>
                        </a:rPr>
                        <a:t>Pupils will also write instructions for creating their own disgusting sandwiches (or another revolting creation of their choice) learning about and applying the use of commands in this form of writing.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Disgusting Sandwich – Gareth Edwards</a:t>
                      </a:r>
                    </a:p>
                    <a:p>
                      <a:pPr>
                        <a:spcAft>
                          <a:spcPts val="300"/>
                        </a:spcAft>
                      </a:pPr>
                      <a:endParaRPr lang="en-US" sz="800" b="0">
                        <a:solidFill>
                          <a:schemeClr val="bg1"/>
                        </a:solidFill>
                        <a:latin typeface="Roboto" panose="02000000000000000000" pitchFamily="2" charset="0"/>
                        <a:ea typeface="Roboto" panose="02000000000000000000" pitchFamily="2" charset="0"/>
                      </a:endParaRPr>
                    </a:p>
                    <a:p>
                      <a:pPr>
                        <a:spcAft>
                          <a:spcPts val="300"/>
                        </a:spcAft>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texts included: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How to Make a Disgusting Sandwich’; ‘How to Make a Revolting Milkshake’ </a:t>
                      </a:r>
                      <a:endParaRPr lang="en-US"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commas for lists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expanded noun phrases to describe and specify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sentences with different forms – commands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simple present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a:t>
                      </a:r>
                      <a:r>
                        <a:rPr lang="en-US" sz="800" i="0" u="none">
                          <a:solidFill>
                            <a:schemeClr val="bg1"/>
                          </a:solidFill>
                          <a:latin typeface="Roboto" panose="02000000000000000000" pitchFamily="2" charset="0"/>
                          <a:ea typeface="Roboto" panose="02000000000000000000" pitchFamily="2" charset="0"/>
                        </a:rPr>
                        <a:t>words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recognise, use and know the functions of nouns, verbs and adjectives (Y2)</a:t>
                      </a:r>
                      <a:endParaRPr lang="en-US" sz="800" i="0">
                        <a:solidFill>
                          <a:schemeClr val="bg1"/>
                        </a:solidFill>
                        <a:latin typeface="Roboto" panose="02000000000000000000" pitchFamily="2" charset="0"/>
                        <a:ea typeface="Roboto" panose="02000000000000000000" pitchFamily="2" charset="0"/>
                      </a:endParaRPr>
                    </a:p>
                    <a:p>
                      <a:pPr marL="0" indent="0">
                        <a:lnSpc>
                          <a:spcPct val="100000"/>
                        </a:lnSpc>
                        <a:spcBef>
                          <a:spcPts val="0"/>
                        </a:spcBef>
                        <a:spcAft>
                          <a:spcPts val="300"/>
                        </a:spcAft>
                        <a:buFont typeface="Arial" panose="020B0604020202020204" pitchFamily="34" charset="0"/>
                        <a:buNone/>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798166">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Creating Narrative: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(3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develop their understanding of the structure and features of narrative writing. They will learn about the use of the simple past tense, often used for storytelling, expanding their understanding of how to form past tense verbs. </a:t>
                      </a:r>
                    </a:p>
                    <a:p>
                      <a:pPr>
                        <a:spcAft>
                          <a:spcPts val="600"/>
                        </a:spcAft>
                      </a:pPr>
                      <a:r>
                        <a:rPr lang="en-US" sz="800">
                          <a:solidFill>
                            <a:schemeClr val="bg1"/>
                          </a:solidFill>
                          <a:latin typeface="Roboto" panose="02000000000000000000" pitchFamily="2" charset="0"/>
                          <a:ea typeface="Roboto" panose="02000000000000000000" pitchFamily="2" charset="0"/>
                        </a:rPr>
                        <a:t>Pupils will broaden their understanding of different sentence structures, learning about how to connect clauses using </a:t>
                      </a:r>
                      <a:r>
                        <a:rPr lang="en-US" sz="800" err="1">
                          <a:solidFill>
                            <a:schemeClr val="bg1"/>
                          </a:solidFill>
                          <a:latin typeface="Roboto" panose="02000000000000000000" pitchFamily="2" charset="0"/>
                          <a:ea typeface="Roboto" panose="02000000000000000000" pitchFamily="2" charset="0"/>
                        </a:rPr>
                        <a:t>co-ordinating</a:t>
                      </a:r>
                      <a:r>
                        <a:rPr lang="en-US" sz="800">
                          <a:solidFill>
                            <a:schemeClr val="bg1"/>
                          </a:solidFill>
                          <a:latin typeface="Roboto" panose="02000000000000000000" pitchFamily="2" charset="0"/>
                          <a:ea typeface="Roboto" panose="02000000000000000000" pitchFamily="2" charset="0"/>
                        </a:rPr>
                        <a:t> conjunctions, and continuing to develop their use of expanded noun phrases to describe. </a:t>
                      </a:r>
                    </a:p>
                    <a:p>
                      <a:pPr>
                        <a:spcAft>
                          <a:spcPts val="600"/>
                        </a:spcAft>
                      </a:pPr>
                      <a:r>
                        <a:rPr lang="en-US" sz="800">
                          <a:solidFill>
                            <a:schemeClr val="bg1"/>
                          </a:solidFill>
                          <a:latin typeface="Roboto" panose="02000000000000000000" pitchFamily="2" charset="0"/>
                          <a:ea typeface="Roboto" panose="02000000000000000000" pitchFamily="2" charset="0"/>
                        </a:rPr>
                        <a:t>They will collect their own pebble to tell and write their own stories to, just like the character in the shared text does, to apply their learning.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i="0">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Lubna and Pebble – Wendy Meddour </a:t>
                      </a:r>
                    </a:p>
                    <a:p>
                      <a:pPr>
                        <a:spcAft>
                          <a:spcPts val="300"/>
                        </a:spcAft>
                      </a:pPr>
                      <a:endPar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understand the term ‘clause’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co-ordination (using or, and, but)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simple past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expanded noun phrases to describe and specify</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a:t>
                      </a:r>
                      <a:r>
                        <a:rPr lang="en-US" sz="800" i="0" u="none">
                          <a:solidFill>
                            <a:schemeClr val="bg1"/>
                          </a:solidFill>
                          <a:latin typeface="Roboto" panose="02000000000000000000" pitchFamily="2" charset="0"/>
                          <a:ea typeface="Roboto" panose="02000000000000000000" pitchFamily="2" charset="0"/>
                        </a:rPr>
                        <a:t>words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for names of people, places, the days of the week and the personal pronoun ‘I’ </a:t>
                      </a:r>
                      <a:r>
                        <a:rPr lang="en-US" sz="800" i="0">
                          <a:solidFill>
                            <a:schemeClr val="bg1"/>
                          </a:solidFill>
                          <a:latin typeface="Roboto" panose="02000000000000000000" pitchFamily="2" charset="0"/>
                          <a:ea typeface="Roboto" panose="02000000000000000000" pitchFamily="2" charset="0"/>
                        </a:rPr>
                        <a:t>(Y1)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understand the term ‘conjunction’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recognise, use and know the functions of nouns, verbs and adjectives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suffix–ed, where no change is needed in the spelling of root words (Y1) </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648454308"/>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Autumn 1/3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2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1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469469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103117037"/>
              </p:ext>
            </p:extLst>
          </p:nvPr>
        </p:nvGraphicFramePr>
        <p:xfrm>
          <a:off x="232406" y="893430"/>
          <a:ext cx="9175754" cy="407862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279644">
                  <a:extLst>
                    <a:ext uri="{9D8B030D-6E8A-4147-A177-3AD203B41FA5}">
                      <a16:colId xmlns:a16="http://schemas.microsoft.com/office/drawing/2014/main" val="247776695"/>
                    </a:ext>
                  </a:extLst>
                </a:gridCol>
                <a:gridCol w="879401">
                  <a:extLst>
                    <a:ext uri="{9D8B030D-6E8A-4147-A177-3AD203B41FA5}">
                      <a16:colId xmlns:a16="http://schemas.microsoft.com/office/drawing/2014/main" val="3380293508"/>
                    </a:ext>
                  </a:extLst>
                </a:gridCol>
                <a:gridCol w="1578049">
                  <a:extLst>
                    <a:ext uri="{9D8B030D-6E8A-4147-A177-3AD203B41FA5}">
                      <a16:colId xmlns:a16="http://schemas.microsoft.com/office/drawing/2014/main" val="2902844172"/>
                    </a:ext>
                  </a:extLst>
                </a:gridCol>
                <a:gridCol w="3502660">
                  <a:extLst>
                    <a:ext uri="{9D8B030D-6E8A-4147-A177-3AD203B41FA5}">
                      <a16:colId xmlns:a16="http://schemas.microsoft.com/office/drawing/2014/main" val="2149459059"/>
                    </a:ext>
                  </a:extLst>
                </a:gridCol>
              </a:tblGrid>
              <a:tr h="357502">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77738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Personal Narratives: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examine how an important moment in a child’s life is narrated in ‘The Proudest Blue’. They will use the text to continue to develop their understanding of the use of both expanded noun phrases and commas in lists.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learn about recounts as a type of past tense, first-person, narrative form, and will use this knowledge to write their own personal narrative about an important moment in their life so far (such as the first day of school; the day they got a new pet or sibling; or the day they moved house).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GB" sz="800" b="1">
                          <a:solidFill>
                            <a:schemeClr val="bg1"/>
                          </a:solidFill>
                          <a:latin typeface="Roboto" panose="02000000000000000000" pitchFamily="2" charset="0"/>
                          <a:ea typeface="Roboto" panose="02000000000000000000" pitchFamily="2" charset="0"/>
                        </a:rPr>
                        <a:t>Core text: </a:t>
                      </a:r>
                      <a:r>
                        <a:rPr lang="en-GB" sz="800" b="0" i="1">
                          <a:solidFill>
                            <a:schemeClr val="bg1"/>
                          </a:solidFill>
                          <a:latin typeface="Roboto" panose="02000000000000000000" pitchFamily="2" charset="0"/>
                          <a:ea typeface="Roboto" panose="02000000000000000000" pitchFamily="2" charset="0"/>
                        </a:rPr>
                        <a:t>The Proudest Blue – </a:t>
                      </a:r>
                      <a:r>
                        <a:rPr lang="en-GB" sz="800" b="0" i="1" err="1">
                          <a:solidFill>
                            <a:schemeClr val="bg1"/>
                          </a:solidFill>
                          <a:latin typeface="Roboto" panose="02000000000000000000" pitchFamily="2" charset="0"/>
                          <a:ea typeface="Roboto" panose="02000000000000000000" pitchFamily="2" charset="0"/>
                        </a:rPr>
                        <a:t>Ibtihaj</a:t>
                      </a:r>
                      <a:r>
                        <a:rPr lang="en-GB" sz="800" b="0" i="1">
                          <a:solidFill>
                            <a:schemeClr val="bg1"/>
                          </a:solidFill>
                          <a:latin typeface="Roboto" panose="02000000000000000000" pitchFamily="2" charset="0"/>
                          <a:ea typeface="Roboto" panose="02000000000000000000" pitchFamily="2" charset="0"/>
                        </a:rPr>
                        <a:t> Muhammad</a:t>
                      </a:r>
                    </a:p>
                    <a:p>
                      <a:pPr>
                        <a:spcAft>
                          <a:spcPts val="300"/>
                        </a:spcAft>
                      </a:pPr>
                      <a:endParaRPr lang="en-GB" sz="800" b="0">
                        <a:solidFill>
                          <a:schemeClr val="bg1"/>
                        </a:solidFill>
                        <a:latin typeface="Roboto" panose="02000000000000000000" pitchFamily="2" charset="0"/>
                        <a:ea typeface="Roboto" panose="02000000000000000000" pitchFamily="2" charset="0"/>
                      </a:endParaRPr>
                    </a:p>
                    <a:p>
                      <a:pPr>
                        <a:spcAft>
                          <a:spcPts val="300"/>
                        </a:spcAft>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 included: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My First Day of School’</a:t>
                      </a:r>
                      <a:endParaRPr lang="en-GB"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expanded noun phrases to describe and specify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simple past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commas for lists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words (Y1)</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capital letters for names of people, places, the days of the week and the personal pronoun ‘I’ (Y1)</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recognise, use and know the functions of nouns, verbs and adjectives (Y2)</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understand the term ‘clause’</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co-ordination (using or, and, but)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090065">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Developing Punctuation: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(1 week)</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consolidate their understanding of the uses of full stops, question marks and exclamation marks, and be introduced to a new punctuation mark: the apostrophe. They will learn about contracted words, learning how to demarcate them with an apostrophe for omission.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use contracted forms in their writing, creating speech bubbles to represent dialogue for scenes of a story based on </a:t>
                      </a:r>
                      <a:r>
                        <a:rPr lang="en-US" sz="800" i="1">
                          <a:solidFill>
                            <a:schemeClr val="bg1"/>
                          </a:solidFill>
                          <a:latin typeface="Roboto" panose="02000000000000000000" pitchFamily="2" charset="0"/>
                          <a:ea typeface="Roboto" panose="02000000000000000000" pitchFamily="2" charset="0"/>
                        </a:rPr>
                        <a:t>Don’t Let the Pigeon Drive the Bus.</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800" i="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800" i="1">
                        <a:solidFill>
                          <a:schemeClr val="bg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i="0">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Don’t Let the Pigeon Drive the Bus! – Mo Willems </a:t>
                      </a:r>
                    </a:p>
                    <a:p>
                      <a:pPr>
                        <a:spcAft>
                          <a:spcPts val="300"/>
                        </a:spcAft>
                      </a:pPr>
                      <a:endPar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an apostrophe for contracted forms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spell words with contracted forms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sentences with different forms: statement, question, command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leave spaces between </a:t>
                      </a:r>
                      <a:r>
                        <a:rPr lang="en-US" sz="800" i="0" u="none">
                          <a:solidFill>
                            <a:schemeClr val="bg1"/>
                          </a:solidFill>
                          <a:latin typeface="Roboto" panose="02000000000000000000" pitchFamily="2" charset="0"/>
                          <a:ea typeface="Roboto" panose="02000000000000000000" pitchFamily="2" charset="0"/>
                        </a:rPr>
                        <a:t>words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for names of people, places, the days of the week and the personal pronoun ‘I’ </a:t>
                      </a:r>
                      <a:r>
                        <a:rPr lang="en-US" sz="800" i="0">
                          <a:solidFill>
                            <a:schemeClr val="bg1"/>
                          </a:solidFill>
                          <a:latin typeface="Roboto" panose="02000000000000000000" pitchFamily="2" charset="0"/>
                          <a:ea typeface="Roboto" panose="02000000000000000000" pitchFamily="2" charset="0"/>
                        </a:rPr>
                        <a:t>(Y1)</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147636633"/>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Autumn 2/3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2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2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791958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509599821"/>
              </p:ext>
            </p:extLst>
          </p:nvPr>
        </p:nvGraphicFramePr>
        <p:xfrm>
          <a:off x="232406" y="893430"/>
          <a:ext cx="9175754" cy="241134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279644">
                  <a:extLst>
                    <a:ext uri="{9D8B030D-6E8A-4147-A177-3AD203B41FA5}">
                      <a16:colId xmlns:a16="http://schemas.microsoft.com/office/drawing/2014/main" val="247776695"/>
                    </a:ext>
                  </a:extLst>
                </a:gridCol>
                <a:gridCol w="857250">
                  <a:extLst>
                    <a:ext uri="{9D8B030D-6E8A-4147-A177-3AD203B41FA5}">
                      <a16:colId xmlns:a16="http://schemas.microsoft.com/office/drawing/2014/main" val="3380293508"/>
                    </a:ext>
                  </a:extLst>
                </a:gridCol>
                <a:gridCol w="1600200">
                  <a:extLst>
                    <a:ext uri="{9D8B030D-6E8A-4147-A177-3AD203B41FA5}">
                      <a16:colId xmlns:a16="http://schemas.microsoft.com/office/drawing/2014/main" val="2902844172"/>
                    </a:ext>
                  </a:extLst>
                </a:gridCol>
                <a:gridCol w="3502660">
                  <a:extLst>
                    <a:ext uri="{9D8B030D-6E8A-4147-A177-3AD203B41FA5}">
                      <a16:colId xmlns:a16="http://schemas.microsoft.com/office/drawing/2014/main" val="2149459059"/>
                    </a:ext>
                  </a:extLst>
                </a:gridCol>
              </a:tblGrid>
              <a:tr h="357502">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9427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Letters: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use the texts within </a:t>
                      </a:r>
                      <a:r>
                        <a:rPr lang="en-US" sz="800" i="1">
                          <a:solidFill>
                            <a:schemeClr val="bg1"/>
                          </a:solidFill>
                          <a:latin typeface="Roboto" panose="02000000000000000000" pitchFamily="2" charset="0"/>
                          <a:ea typeface="Roboto" panose="02000000000000000000" pitchFamily="2" charset="0"/>
                        </a:rPr>
                        <a:t>Paddington’s Post </a:t>
                      </a:r>
                      <a:r>
                        <a:rPr lang="en-US" sz="800">
                          <a:solidFill>
                            <a:schemeClr val="bg1"/>
                          </a:solidFill>
                          <a:latin typeface="Roboto" panose="02000000000000000000" pitchFamily="2" charset="0"/>
                          <a:ea typeface="Roboto" panose="02000000000000000000" pitchFamily="2" charset="0"/>
                        </a:rPr>
                        <a:t>to explore the different ways in which we can write to inform. </a:t>
                      </a:r>
                    </a:p>
                    <a:p>
                      <a:pPr>
                        <a:spcAft>
                          <a:spcPts val="600"/>
                        </a:spcAft>
                      </a:pPr>
                      <a:r>
                        <a:rPr lang="en-US" sz="800">
                          <a:solidFill>
                            <a:schemeClr val="bg1"/>
                          </a:solidFill>
                          <a:latin typeface="Roboto" panose="02000000000000000000" pitchFamily="2" charset="0"/>
                          <a:ea typeface="Roboto" panose="02000000000000000000" pitchFamily="2" charset="0"/>
                        </a:rPr>
                        <a:t>They will continue to develop their understanding of the four different sentence forms and will refine their understanding of tense by starting to learn about progressive verb forms.</a:t>
                      </a:r>
                    </a:p>
                    <a:p>
                      <a:pPr>
                        <a:spcAft>
                          <a:spcPts val="600"/>
                        </a:spcAft>
                      </a:pPr>
                      <a:r>
                        <a:rPr lang="en-US" sz="800">
                          <a:solidFill>
                            <a:schemeClr val="bg1"/>
                          </a:solidFill>
                          <a:latin typeface="Roboto" panose="02000000000000000000" pitchFamily="2" charset="0"/>
                          <a:ea typeface="Roboto" panose="02000000000000000000" pitchFamily="2" charset="0"/>
                        </a:rPr>
                        <a:t>Pupils will examine the features of letter writing and apply them to writing their own informative letters for their chosen recipient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GB" sz="800" b="1" i="0">
                          <a:solidFill>
                            <a:schemeClr val="bg1"/>
                          </a:solidFill>
                          <a:latin typeface="Roboto" panose="02000000000000000000" pitchFamily="2" charset="0"/>
                          <a:ea typeface="Roboto" panose="02000000000000000000" pitchFamily="2" charset="0"/>
                        </a:rPr>
                        <a:t>Core text: </a:t>
                      </a:r>
                      <a:r>
                        <a:rPr lang="en-GB" sz="800" b="0" i="1">
                          <a:solidFill>
                            <a:schemeClr val="bg1"/>
                          </a:solidFill>
                          <a:latin typeface="Roboto" panose="02000000000000000000" pitchFamily="2" charset="0"/>
                          <a:ea typeface="Roboto" panose="02000000000000000000" pitchFamily="2" charset="0"/>
                        </a:rPr>
                        <a:t>Paddington’s Post – Michael Bond</a:t>
                      </a:r>
                    </a:p>
                    <a:p>
                      <a:pPr>
                        <a:spcAft>
                          <a:spcPts val="300"/>
                        </a:spcAft>
                      </a:pPr>
                      <a:endParaRPr lang="en-GB" sz="800" b="0" i="0">
                        <a:solidFill>
                          <a:schemeClr val="bg1"/>
                        </a:solidFill>
                        <a:latin typeface="Roboto" panose="02000000000000000000" pitchFamily="2" charset="0"/>
                        <a:ea typeface="Roboto" panose="02000000000000000000" pitchFamily="2" charset="0"/>
                      </a:endParaRPr>
                    </a:p>
                    <a:p>
                      <a:pPr>
                        <a:spcAft>
                          <a:spcPts val="300"/>
                        </a:spcAft>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texts included: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Letter to Aunt Lucy’; ‘Postcard from Robert the Bear’</a:t>
                      </a:r>
                      <a:endParaRPr lang="en-GB"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simple present and progressive present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simple past and progressive past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sentences with different forms: statements, questions, commands and  exclamations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co-ordination (using or, and, but) (Y2)</a:t>
                      </a:r>
                    </a:p>
                    <a:p>
                      <a:pPr marL="90488" marR="0" lvl="0" indent="-904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an apostrophe for contracted forms (Y2)</a:t>
                      </a:r>
                    </a:p>
                    <a:p>
                      <a:pPr marL="90488" marR="0" lvl="0" indent="-904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spell words with contracted forms (Y2)</a:t>
                      </a:r>
                    </a:p>
                    <a:p>
                      <a:pPr marL="90488" marR="0" lvl="0" indent="-9048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suffix -ed where no change is needed in the spelling of the root word (Y1)</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Autumn 3/3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2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3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105214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272526100"/>
              </p:ext>
            </p:extLst>
          </p:nvPr>
        </p:nvGraphicFramePr>
        <p:xfrm>
          <a:off x="202465" y="828802"/>
          <a:ext cx="9247070" cy="5505060"/>
        </p:xfrm>
        <a:graphic>
          <a:graphicData uri="http://schemas.openxmlformats.org/drawingml/2006/table">
            <a:tbl>
              <a:tblPr firstRow="1" bandRow="1">
                <a:tableStyleId>{5940675A-B579-460E-94D1-54222C63F5DA}</a:tableStyleId>
              </a:tblPr>
              <a:tblGrid>
                <a:gridCol w="791564">
                  <a:extLst>
                    <a:ext uri="{9D8B030D-6E8A-4147-A177-3AD203B41FA5}">
                      <a16:colId xmlns:a16="http://schemas.microsoft.com/office/drawing/2014/main" val="1014669821"/>
                    </a:ext>
                  </a:extLst>
                </a:gridCol>
                <a:gridCol w="3120771">
                  <a:extLst>
                    <a:ext uri="{9D8B030D-6E8A-4147-A177-3AD203B41FA5}">
                      <a16:colId xmlns:a16="http://schemas.microsoft.com/office/drawing/2014/main" val="247776695"/>
                    </a:ext>
                  </a:extLst>
                </a:gridCol>
                <a:gridCol w="942975">
                  <a:extLst>
                    <a:ext uri="{9D8B030D-6E8A-4147-A177-3AD203B41FA5}">
                      <a16:colId xmlns:a16="http://schemas.microsoft.com/office/drawing/2014/main" val="3380293508"/>
                    </a:ext>
                  </a:extLst>
                </a:gridCol>
                <a:gridCol w="1543050">
                  <a:extLst>
                    <a:ext uri="{9D8B030D-6E8A-4147-A177-3AD203B41FA5}">
                      <a16:colId xmlns:a16="http://schemas.microsoft.com/office/drawing/2014/main" val="2902844172"/>
                    </a:ext>
                  </a:extLst>
                </a:gridCol>
                <a:gridCol w="2848710">
                  <a:extLst>
                    <a:ext uri="{9D8B030D-6E8A-4147-A177-3AD203B41FA5}">
                      <a16:colId xmlns:a16="http://schemas.microsoft.com/office/drawing/2014/main" val="2149459059"/>
                    </a:ext>
                  </a:extLst>
                </a:gridCol>
              </a:tblGrid>
              <a:tr h="379488">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13433">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Persuasion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 </a:t>
                      </a:r>
                      <a:r>
                        <a:rPr lang="en-US" sz="900" b="0" i="0">
                          <a:solidFill>
                            <a:schemeClr val="bg1"/>
                          </a:solidFill>
                          <a:latin typeface="United Curriculum" pitchFamily="2" charset="0"/>
                        </a:rPr>
                        <a:t>(3 weeks)</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be taught about another writing purpose - that of writing to persuade. They will investigate a variety of different texts that demonstrate persuasive language, such as adverts, posters and letters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develop their understanding of how to use an apostrophe, by learning to use it to show singular possession, and they will continue to further their understanding of sentence structure, learning to use a variety of subordinating conjunctions.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practise and apply their learning by creating their own persuasive letters and posters based on the shared text, as well writing persuasive texts about something they feel strongly about, for an audience of their choice (such as a family member or friend).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King Who Banned the Dark – Emily Haworth-Booth</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Model texts included</a:t>
                      </a:r>
                      <a:r>
                        <a:rPr kumimoji="0" lang="en-US"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‘We Need More Play Equipment’; ‘Help Look After Our School!’; ‘Persuasive Letter’</a:t>
                      </a:r>
                      <a:endParaRPr lang="en-US"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an apostrophe for singular possession</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the simple present tense and the progressive present tense correctly and consistently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To use subordination (using when, if, that, because)</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for names of people, places, the days of the week and the personal pronoun ‘I’ </a:t>
                      </a:r>
                      <a:r>
                        <a:rPr lang="en-US" sz="800" i="0">
                          <a:solidFill>
                            <a:schemeClr val="bg1"/>
                          </a:solidFill>
                          <a:latin typeface="Roboto" panose="02000000000000000000" pitchFamily="2" charset="0"/>
                          <a:ea typeface="Roboto" panose="02000000000000000000" pitchFamily="2" charset="0"/>
                        </a:rPr>
                        <a:t>(Y1)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apostrophes for contraction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sentences with different forms: statement, question, exclamation, command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co-ordination (using or, and, but)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understand the term ‘clause’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4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endParaRPr lang="en-US" sz="80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969518">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to Entertain: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highlight>
                            <a:srgbClr val="3E9C64"/>
                          </a:highlight>
                          <a:latin typeface="United Curriculum" pitchFamily="2" charset="0"/>
                        </a:rPr>
                        <a:t>POETRY  LINK</a:t>
                      </a:r>
                      <a:endParaRPr lang="en-GB" sz="900" b="1" i="0">
                        <a:solidFill>
                          <a:schemeClr val="tx1"/>
                        </a:solidFill>
                        <a:highlight>
                          <a:srgbClr val="3E9C64"/>
                        </a:highlight>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develop their understanding what it means to write to entertain. They will explore narrative and poetry, investigating how writers provide their reader with vivid description to paint a picture in their minds.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As part of this learning, they will review their existing knowledge of different word classes (nouns, adjectives and verbs), learning to create adjectives from nouns using suffixes and using these to create expanded noun phrases. They will also be taught about a new word class that can be used to describe – adverbs.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apply their learning to creating their own descriptions and poems, linked to the ideas found in the shared text.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Core text: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The Dragon Machine – Helen War</a:t>
                      </a: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GB" sz="800" b="1">
                          <a:solidFill>
                            <a:srgbClr val="3E9C64"/>
                          </a:solidFill>
                          <a:latin typeface="Roboto" panose="02000000000000000000" pitchFamily="2" charset="0"/>
                          <a:ea typeface="Roboto" panose="02000000000000000000" pitchFamily="2" charset="0"/>
                        </a:rPr>
                        <a:t>Poetry text: </a:t>
                      </a:r>
                      <a:r>
                        <a:rPr lang="en-GB" sz="800" b="0" i="1">
                          <a:solidFill>
                            <a:schemeClr val="bg1"/>
                          </a:solidFill>
                          <a:latin typeface="Roboto" panose="02000000000000000000" pitchFamily="2" charset="0"/>
                          <a:ea typeface="Roboto" panose="02000000000000000000" pitchFamily="2" charset="0"/>
                        </a:rPr>
                        <a:t>Tiger, Tiger, Burning Bright – Fiona Waters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use, and know the functions of verbs, nouns and adjectives</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form adjectives using the suffixes –</a:t>
                      </a:r>
                      <a:r>
                        <a:rPr lang="en-US" sz="800" err="1">
                          <a:solidFill>
                            <a:schemeClr val="bg1"/>
                          </a:solidFill>
                          <a:latin typeface="Roboto" panose="02000000000000000000" pitchFamily="2" charset="0"/>
                          <a:ea typeface="Roboto" panose="02000000000000000000" pitchFamily="2" charset="0"/>
                        </a:rPr>
                        <a:t>ful</a:t>
                      </a:r>
                      <a:r>
                        <a:rPr lang="en-US" sz="800">
                          <a:solidFill>
                            <a:schemeClr val="bg1"/>
                          </a:solidFill>
                          <a:latin typeface="Roboto" panose="02000000000000000000" pitchFamily="2" charset="0"/>
                          <a:ea typeface="Roboto" panose="02000000000000000000" pitchFamily="2" charset="0"/>
                        </a:rPr>
                        <a:t> and –less</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use and know the functions of adverbs</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expanded noun phrases to describe and specify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an apostrophe for singular possession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commas for lists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370491180"/>
                  </a:ext>
                </a:extLst>
              </a:tr>
              <a:tr h="1521739">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About Real Life: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(1 week)</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dirty="0">
                          <a:solidFill>
                            <a:schemeClr val="bg1"/>
                          </a:solidFill>
                          <a:latin typeface="Roboto" panose="02000000000000000000" pitchFamily="2" charset="0"/>
                          <a:ea typeface="Roboto" panose="02000000000000000000" pitchFamily="2" charset="0"/>
                        </a:rPr>
                        <a:t>In this unit, pupils will continue to develop their understanding of non-fiction writing. They will explore the features of an informative text, consolidating their understanding of the use of verb tense and different sentence forms. </a:t>
                      </a:r>
                    </a:p>
                    <a:p>
                      <a:pPr>
                        <a:spcAft>
                          <a:spcPts val="600"/>
                        </a:spcAft>
                      </a:pPr>
                      <a:r>
                        <a:rPr lang="en-US" sz="800" dirty="0">
                          <a:solidFill>
                            <a:schemeClr val="bg1"/>
                          </a:solidFill>
                          <a:latin typeface="Roboto" panose="02000000000000000000" pitchFamily="2" charset="0"/>
                          <a:ea typeface="Roboto" panose="02000000000000000000" pitchFamily="2" charset="0"/>
                        </a:rPr>
                        <a:t>Pupils will create their own question and answer reports, finding out more about the jobs of the grown-ups that they see every day in their school, through interviews.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What Do Grown Ups Do All Day? – Virginie Morgand</a:t>
                      </a:r>
                    </a:p>
                    <a:p>
                      <a:pPr>
                        <a:spcAft>
                          <a:spcPts val="300"/>
                        </a:spcAft>
                      </a:pPr>
                      <a:endParaRPr lang="en-US" sz="800" b="0" i="1">
                        <a:solidFill>
                          <a:schemeClr val="bg1"/>
                        </a:solidFill>
                        <a:latin typeface="Roboto" panose="02000000000000000000" pitchFamily="2" charset="0"/>
                        <a:ea typeface="Roboto" panose="02000000000000000000" pitchFamily="2" charset="0"/>
                      </a:endParaRPr>
                    </a:p>
                    <a:p>
                      <a:pPr>
                        <a:spcAft>
                          <a:spcPts val="300"/>
                        </a:spcAft>
                      </a:pPr>
                      <a:r>
                        <a:rPr lang="en-US" sz="800" b="1" i="0">
                          <a:solidFill>
                            <a:schemeClr val="bg1"/>
                          </a:solidFill>
                          <a:latin typeface="Roboto" panose="02000000000000000000" pitchFamily="2" charset="0"/>
                          <a:ea typeface="Roboto" panose="02000000000000000000" pitchFamily="2" charset="0"/>
                        </a:rPr>
                        <a:t>Model text included</a:t>
                      </a:r>
                      <a:r>
                        <a:rPr lang="en-US" sz="800" b="0" i="1">
                          <a:solidFill>
                            <a:schemeClr val="bg1"/>
                          </a:solidFill>
                          <a:latin typeface="Roboto" panose="02000000000000000000" pitchFamily="2" charset="0"/>
                          <a:ea typeface="Roboto" panose="02000000000000000000" pitchFamily="2" charset="0"/>
                        </a:rPr>
                        <a:t>: ‘Painter &amp; Decorator’: ‘Michael Johnson’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simple present tense and the progressive present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sentences with different forms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subordination (using when, if, that, or because) and co-ordination (using or, and, but) to join ideas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form nouns using the suffix -er</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To use capital letters for names of people, places, the days of the week and the personal pronoun ‘I’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dirty="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b="1" dirty="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dirty="0">
                          <a:solidFill>
                            <a:schemeClr val="bg1"/>
                          </a:solidFill>
                          <a:latin typeface="Roboto" panose="02000000000000000000" pitchFamily="2" charset="0"/>
                          <a:ea typeface="Roboto" panose="02000000000000000000" pitchFamily="2" charset="0"/>
                        </a:rPr>
                        <a:t>Year 2 Writing composition objectives are built into every Writing unit</a:t>
                      </a:r>
                      <a:endParaRPr lang="en-US" sz="800" b="0" dirty="0">
                        <a:solidFill>
                          <a:schemeClr val="bg1"/>
                        </a:solidFill>
                        <a:latin typeface="Roboto" panose="02000000000000000000" pitchFamily="2" charset="0"/>
                        <a:ea typeface="Roboto" panose="02000000000000000000" pitchFamily="2" charset="0"/>
                      </a:endParaRP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10933591"/>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2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Spring 1/2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1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274154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897917830"/>
              </p:ext>
            </p:extLst>
          </p:nvPr>
        </p:nvGraphicFramePr>
        <p:xfrm>
          <a:off x="232406" y="893430"/>
          <a:ext cx="9175754" cy="547116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274614">
                  <a:extLst>
                    <a:ext uri="{9D8B030D-6E8A-4147-A177-3AD203B41FA5}">
                      <a16:colId xmlns:a16="http://schemas.microsoft.com/office/drawing/2014/main" val="247776695"/>
                    </a:ext>
                  </a:extLst>
                </a:gridCol>
                <a:gridCol w="1024205">
                  <a:extLst>
                    <a:ext uri="{9D8B030D-6E8A-4147-A177-3AD203B41FA5}">
                      <a16:colId xmlns:a16="http://schemas.microsoft.com/office/drawing/2014/main" val="3380293508"/>
                    </a:ext>
                  </a:extLst>
                </a:gridCol>
                <a:gridCol w="1466850">
                  <a:extLst>
                    <a:ext uri="{9D8B030D-6E8A-4147-A177-3AD203B41FA5}">
                      <a16:colId xmlns:a16="http://schemas.microsoft.com/office/drawing/2014/main" val="2902844172"/>
                    </a:ext>
                  </a:extLst>
                </a:gridCol>
                <a:gridCol w="3474085">
                  <a:extLst>
                    <a:ext uri="{9D8B030D-6E8A-4147-A177-3AD203B41FA5}">
                      <a16:colId xmlns:a16="http://schemas.microsoft.com/office/drawing/2014/main" val="2149459059"/>
                    </a:ext>
                  </a:extLst>
                </a:gridCol>
              </a:tblGrid>
              <a:tr h="368388">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223793">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Instructions: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(1 week)</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rgbClr val="000000"/>
                          </a:solidFill>
                          <a:latin typeface="Roboto" panose="02000000000000000000" pitchFamily="2" charset="0"/>
                          <a:ea typeface="Roboto" panose="02000000000000000000" pitchFamily="2" charset="0"/>
                        </a:rPr>
                        <a:t>In this unit, pupils will revisit their Autumn term learning on instructional writing. They will use </a:t>
                      </a:r>
                      <a:r>
                        <a:rPr lang="en-US" sz="800" i="1">
                          <a:solidFill>
                            <a:srgbClr val="000000"/>
                          </a:solidFill>
                          <a:latin typeface="Roboto" panose="02000000000000000000" pitchFamily="2" charset="0"/>
                          <a:ea typeface="Roboto" panose="02000000000000000000" pitchFamily="2" charset="0"/>
                        </a:rPr>
                        <a:t>How to Babysit a Grandma </a:t>
                      </a:r>
                      <a:r>
                        <a:rPr lang="en-US" sz="800">
                          <a:solidFill>
                            <a:srgbClr val="000000"/>
                          </a:solidFill>
                          <a:latin typeface="Roboto" panose="02000000000000000000" pitchFamily="2" charset="0"/>
                          <a:ea typeface="Roboto" panose="02000000000000000000" pitchFamily="2" charset="0"/>
                        </a:rPr>
                        <a:t>to review the features of this text type, consolidating their prior learning on how to use present tense imperative verbs to create commands.  </a:t>
                      </a:r>
                    </a:p>
                    <a:p>
                      <a:pPr>
                        <a:spcAft>
                          <a:spcPts val="600"/>
                        </a:spcAft>
                      </a:pPr>
                      <a:r>
                        <a:rPr lang="en-US" sz="800">
                          <a:solidFill>
                            <a:srgbClr val="000000"/>
                          </a:solidFill>
                          <a:latin typeface="Roboto" panose="02000000000000000000" pitchFamily="2" charset="0"/>
                          <a:ea typeface="Roboto" panose="02000000000000000000" pitchFamily="2" charset="0"/>
                        </a:rPr>
                        <a:t>Pupils will plan and write their own set of ‘how to…’  instructions for an audience of their choice on something they are ‘expert’ in.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Core text: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How to Babysit a Grandma – Jean Reagan</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latin typeface="Roboto" panose="02000000000000000000" pitchFamily="2" charset="0"/>
                          <a:ea typeface="Roboto" panose="02000000000000000000" pitchFamily="2" charset="0"/>
                        </a:rPr>
                        <a:t>Model text included: </a:t>
                      </a:r>
                      <a:r>
                        <a:rPr lang="en-US" sz="800" b="0" i="1">
                          <a:solidFill>
                            <a:schemeClr val="bg1"/>
                          </a:solidFill>
                          <a:latin typeface="Roboto" panose="02000000000000000000" pitchFamily="2" charset="0"/>
                          <a:ea typeface="Roboto" panose="02000000000000000000" pitchFamily="2" charset="0"/>
                        </a:rPr>
                        <a:t>‘How to Give Your Cat a Bath’</a:t>
                      </a:r>
                      <a:endParaRPr lang="en-GB"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sentences with different forms: questions, statements, exclamations and commands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subordination (using when, if, that, because) and co-ordination (using or, and, but) to join ideas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apostrophes for contraction and singular possession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the simple present tense correctly and consistently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328092744"/>
                  </a:ext>
                </a:extLst>
              </a:tr>
              <a:tr h="1664547">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Fact Files: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Pupils will develop their understanding of writing to inform, reviewing their knowledge of features of informative writing, and exploring ways in which information can be presented to the reader in interesting and engaging ways.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apply their learning to creating fact files about their own imagined monsters, making careful decisions about their content, grammar and layout.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l">
                        <a:lnSpc>
                          <a:spcPct val="100000"/>
                        </a:lnSpc>
                        <a:spcAft>
                          <a:spcPts val="300"/>
                        </a:spcAft>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Monstrous Book of Monsters – Jonny Duddle, Aleksei Bitskoff, Libby Hamilton</a:t>
                      </a:r>
                    </a:p>
                    <a:p>
                      <a:pPr algn="l">
                        <a:lnSpc>
                          <a:spcPct val="100000"/>
                        </a:lnSpc>
                        <a:spcAft>
                          <a:spcPts val="300"/>
                        </a:spcAft>
                      </a:pP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Model text included</a:t>
                      </a:r>
                      <a:r>
                        <a:rPr kumimoji="0" lang="en-US"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‘The </a:t>
                      </a:r>
                      <a:r>
                        <a:rPr kumimoji="0" lang="en-US" sz="800" b="0" i="1"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Slimeling</a:t>
                      </a:r>
                      <a:r>
                        <a:rPr kumimoji="0" lang="en-US"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a:t>
                      </a:r>
                    </a:p>
                    <a:p>
                      <a:pPr algn="l">
                        <a:lnSpc>
                          <a:spcPct val="100000"/>
                        </a:lnSpc>
                        <a:spcAft>
                          <a:spcPts val="300"/>
                        </a:spcAft>
                      </a:pP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expanded noun phrases to describe and specify </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an apostrophe for singular possession </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use and know the functions of verbs and adverbs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sentences with different forms: statement, question, exclamation, command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simple present tense and the progressive present tense correctly and consistently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commas for lists (Y2)</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apostrophes for contraction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subordination (using when, if, that, because) and co- ordination (using or, and, but) to join ideas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45769">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Inventive Narrative: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In this unit, pupils will consolidate their understanding of the structure and features of narrative writing.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review and practise their use of descriptive language to paint pictures in the reader’s mind, by describing images from </a:t>
                      </a:r>
                      <a:r>
                        <a:rPr lang="en-US" sz="800" i="1">
                          <a:solidFill>
                            <a:schemeClr val="bg1"/>
                          </a:solidFill>
                          <a:latin typeface="Roboto" panose="02000000000000000000" pitchFamily="2" charset="0"/>
                          <a:ea typeface="Roboto" panose="02000000000000000000" pitchFamily="2" charset="0"/>
                          <a:cs typeface="+mn-cs"/>
                        </a:rPr>
                        <a:t>The Night Gardener.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Inspired by the shared text, they will create their own stories based on an imaginary night-time adventure.</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800">
                        <a:solidFill>
                          <a:schemeClr val="bg1"/>
                        </a:solidFill>
                        <a:latin typeface="Roboto" panose="02000000000000000000" pitchFamily="2" charset="0"/>
                        <a:ea typeface="Roboto" panose="02000000000000000000" pitchFamily="2"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lgn="l">
                        <a:lnSpc>
                          <a:spcPct val="100000"/>
                        </a:lnSpc>
                        <a:spcAft>
                          <a:spcPts val="300"/>
                        </a:spcAft>
                      </a:pPr>
                      <a:r>
                        <a:rPr lang="en-US" sz="8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Night Gardener – The Fan Brothers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expanded noun phrases to describe and specify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simple past tense and the progressive past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recognise, use and know the functions of verbs and adverbs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suffix -</a:t>
                      </a:r>
                      <a:r>
                        <a:rPr lang="en-US" sz="800" b="0" err="1">
                          <a:solidFill>
                            <a:schemeClr val="bg1"/>
                          </a:solidFill>
                          <a:latin typeface="Roboto" panose="02000000000000000000" pitchFamily="2" charset="0"/>
                          <a:ea typeface="Roboto" panose="02000000000000000000" pitchFamily="2" charset="0"/>
                        </a:rPr>
                        <a:t>ly</a:t>
                      </a:r>
                      <a:r>
                        <a:rPr lang="en-US" sz="800" b="0">
                          <a:solidFill>
                            <a:schemeClr val="bg1"/>
                          </a:solidFill>
                          <a:latin typeface="Roboto" panose="02000000000000000000" pitchFamily="2" charset="0"/>
                          <a:ea typeface="Roboto" panose="02000000000000000000" pitchFamily="2" charset="0"/>
                        </a:rPr>
                        <a:t> to turn adjectives into adverbs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b="0">
                        <a:solidFill>
                          <a:schemeClr val="bg1"/>
                        </a:solidFill>
                        <a:highlight>
                          <a:srgbClr val="FFFF00"/>
                        </a:highligh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b="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use and know the functions of nouns and adjectives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commas for lists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subordination (using when, if, that, because) and co-ordination (using or, and, but) to join ideas (Y2)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an apostrophe for singular possession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endParaRPr lang="en-US" sz="800">
                        <a:solidFill>
                          <a:schemeClr val="bg1"/>
                        </a:solidFill>
                        <a:latin typeface="Roboto" panose="02000000000000000000" pitchFamily="2" charset="0"/>
                        <a:ea typeface="Roboto" panose="02000000000000000000" pitchFamily="2" charset="0"/>
                      </a:endParaRPr>
                    </a:p>
                  </a:txBody>
                  <a:tcPr marL="90000" marR="90000" marT="46800" marB="468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2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Spring 2/2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0521"/>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2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767672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969835146"/>
              </p:ext>
            </p:extLst>
          </p:nvPr>
        </p:nvGraphicFramePr>
        <p:xfrm>
          <a:off x="238123" y="823091"/>
          <a:ext cx="9175754" cy="5382447"/>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518454">
                  <a:extLst>
                    <a:ext uri="{9D8B030D-6E8A-4147-A177-3AD203B41FA5}">
                      <a16:colId xmlns:a16="http://schemas.microsoft.com/office/drawing/2014/main" val="247776695"/>
                    </a:ext>
                  </a:extLst>
                </a:gridCol>
                <a:gridCol w="822273">
                  <a:extLst>
                    <a:ext uri="{9D8B030D-6E8A-4147-A177-3AD203B41FA5}">
                      <a16:colId xmlns:a16="http://schemas.microsoft.com/office/drawing/2014/main" val="3380293508"/>
                    </a:ext>
                  </a:extLst>
                </a:gridCol>
                <a:gridCol w="1381125">
                  <a:extLst>
                    <a:ext uri="{9D8B030D-6E8A-4147-A177-3AD203B41FA5}">
                      <a16:colId xmlns:a16="http://schemas.microsoft.com/office/drawing/2014/main" val="2902844172"/>
                    </a:ext>
                  </a:extLst>
                </a:gridCol>
                <a:gridCol w="3517902">
                  <a:extLst>
                    <a:ext uri="{9D8B030D-6E8A-4147-A177-3AD203B41FA5}">
                      <a16:colId xmlns:a16="http://schemas.microsoft.com/office/drawing/2014/main" val="2149459059"/>
                    </a:ext>
                  </a:extLst>
                </a:gridCol>
              </a:tblGrid>
              <a:tr h="385083">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423285">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Developing Description: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highlight>
                            <a:srgbClr val="3E9C64"/>
                          </a:highlight>
                          <a:latin typeface="United Curriculum" pitchFamily="2" charset="0"/>
                        </a:rPr>
                        <a:t>POETRY  LINK</a:t>
                      </a:r>
                      <a:endParaRPr lang="en-GB" sz="900" b="1" i="0">
                        <a:solidFill>
                          <a:schemeClr val="tx1"/>
                        </a:solidFill>
                        <a:highlight>
                          <a:srgbClr val="3E9C64"/>
                        </a:highlight>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develop a more detailed descriptive writing style, reviewing and refining their use of expanded noun phrases and careful vocabulary selection to paint vivid pictures in their reader’s mind.</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create poetry and descriptions based on the shared text, using imagery to ‘paint pictures’ of characters, settings and emotions.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Tunnel – Anthony Browne</a:t>
                      </a:r>
                      <a:endParaRPr lang="en-GB" sz="800" b="0" i="1">
                        <a:solidFill>
                          <a:schemeClr val="bg1"/>
                        </a:solidFill>
                        <a:latin typeface="Roboto" panose="02000000000000000000" pitchFamily="2" charset="0"/>
                        <a:ea typeface="Roboto" panose="02000000000000000000" pitchFamily="2" charset="0"/>
                      </a:endParaRPr>
                    </a:p>
                    <a:p>
                      <a:pPr>
                        <a:spcAft>
                          <a:spcPts val="300"/>
                        </a:spcAft>
                      </a:pPr>
                      <a:endParaRPr lang="en-GB" sz="800">
                        <a:solidFill>
                          <a:schemeClr val="bg1"/>
                        </a:solidFill>
                        <a:highlight>
                          <a:srgbClr val="FFFF00"/>
                        </a:highlight>
                        <a:latin typeface="Roboto" panose="02000000000000000000" pitchFamily="2" charset="0"/>
                        <a:ea typeface="Roboto" panose="02000000000000000000" pitchFamily="2" charset="0"/>
                      </a:endParaRPr>
                    </a:p>
                    <a:p>
                      <a:pPr>
                        <a:spcAft>
                          <a:spcPts val="300"/>
                        </a:spcAft>
                      </a:pPr>
                      <a:r>
                        <a:rPr lang="en-GB" sz="800" b="1" i="0">
                          <a:solidFill>
                            <a:srgbClr val="3E9C64"/>
                          </a:solidFill>
                          <a:latin typeface="Roboto" panose="02000000000000000000" pitchFamily="2" charset="0"/>
                          <a:ea typeface="Roboto" panose="02000000000000000000" pitchFamily="2" charset="0"/>
                        </a:rPr>
                        <a:t>Poetry text: </a:t>
                      </a:r>
                      <a:r>
                        <a:rPr lang="en-GB" sz="800" b="0" i="1">
                          <a:solidFill>
                            <a:schemeClr val="bg1"/>
                          </a:solidFill>
                          <a:latin typeface="Roboto" panose="02000000000000000000" pitchFamily="2" charset="0"/>
                          <a:ea typeface="Roboto" panose="02000000000000000000" pitchFamily="2" charset="0"/>
                        </a:rPr>
                        <a:t>An Emotional Menagerie –  The School of Life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2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expanded noun phrases to describe and specify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form nouns using the suffixes -ness and -</a:t>
                      </a:r>
                      <a:r>
                        <a:rPr lang="en-US" sz="800" err="1">
                          <a:solidFill>
                            <a:schemeClr val="bg1"/>
                          </a:solidFill>
                          <a:latin typeface="Roboto" panose="02000000000000000000" pitchFamily="2" charset="0"/>
                          <a:ea typeface="Roboto" panose="02000000000000000000" pitchFamily="2" charset="0"/>
                        </a:rPr>
                        <a:t>ment</a:t>
                      </a:r>
                      <a:endParaRPr lang="en-US" sz="800">
                        <a:solidFill>
                          <a:schemeClr val="bg1"/>
                        </a:solidFill>
                        <a:highlight>
                          <a:srgbClr val="FFFF00"/>
                        </a:highligh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highlight>
                          <a:srgbClr val="FFFF00"/>
                        </a:highlight>
                        <a:latin typeface="Roboto" panose="02000000000000000000" pitchFamily="2" charset="0"/>
                        <a:ea typeface="Roboto" panose="02000000000000000000" pitchFamily="2"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2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use, and know the functions of verbs, nouns, adjectives and adverbs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commas for lists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819876">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In this unit, pupils will explore recounts, securing their understanding of past tense verb forms and developing vocabulary for sequencing writing chronologically.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Building on their previous writing unit, they will consolidate the different ways they can add description to their writing to give their reader a clear image.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Pupils will apply their learning to writing a first-person recount about their own exploratory walk, searching for something important, just like the central character of the shared text.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Augustus &amp; His Smile – Catherine Rayner</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Model text included: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‘Searching for Baxter Bunny’</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simple past tense and the progressive past tense correctly and consistently</a:t>
                      </a:r>
                    </a:p>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expanded noun phrases to describe and specify </a:t>
                      </a:r>
                    </a:p>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subordination (using when, if, that, or because) and co-ordination (using or, and or but) to join ideas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recognise, use, and know the functions of verbs, nouns, and adjectives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commas for lists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capital letters for names of people, places, the days of the week and the personal pronoun ‘I’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To use the suffix -ed, where no change is needed in the spelling of root words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b="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50330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Developing Vocabulary: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endParaRPr lang="en-GB"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defTabSz="914400">
                        <a:spcAft>
                          <a:spcPts val="600"/>
                        </a:spcAft>
                        <a:defRPr/>
                      </a:pPr>
                      <a:r>
                        <a:rPr lang="en-US" sz="800">
                          <a:solidFill>
                            <a:schemeClr val="bg1"/>
                          </a:solidFill>
                          <a:latin typeface="Roboto" panose="02000000000000000000" pitchFamily="2" charset="0"/>
                          <a:ea typeface="Roboto" panose="02000000000000000000" pitchFamily="2" charset="0"/>
                          <a:cs typeface="+mn-cs"/>
                        </a:rPr>
                        <a:t>Pupils will continue to develop their understanding of the features of informative writing, sharing pages from </a:t>
                      </a:r>
                      <a:r>
                        <a:rPr lang="en-US" sz="800" i="1">
                          <a:solidFill>
                            <a:schemeClr val="bg1"/>
                          </a:solidFill>
                          <a:latin typeface="Roboto" panose="02000000000000000000" pitchFamily="2" charset="0"/>
                          <a:ea typeface="Roboto" panose="02000000000000000000" pitchFamily="2" charset="0"/>
                          <a:cs typeface="+mn-cs"/>
                        </a:rPr>
                        <a:t>‘Never Smile at a Monkey’.</a:t>
                      </a:r>
                    </a:p>
                    <a:p>
                      <a:pPr defTabSz="914400">
                        <a:spcAft>
                          <a:spcPts val="600"/>
                        </a:spcAft>
                        <a:defRPr/>
                      </a:pPr>
                      <a:r>
                        <a:rPr lang="en-US" sz="800" i="0">
                          <a:solidFill>
                            <a:schemeClr val="bg1"/>
                          </a:solidFill>
                          <a:latin typeface="Roboto" panose="02000000000000000000" pitchFamily="2" charset="0"/>
                          <a:ea typeface="Roboto" panose="02000000000000000000" pitchFamily="2" charset="0"/>
                          <a:cs typeface="+mn-cs"/>
                        </a:rPr>
                        <a:t>They will use the text to develop their vocabulary and to review the use of </a:t>
                      </a:r>
                      <a:r>
                        <a:rPr lang="en-US" sz="800">
                          <a:solidFill>
                            <a:schemeClr val="bg1"/>
                          </a:solidFill>
                          <a:latin typeface="Roboto" panose="02000000000000000000" pitchFamily="2" charset="0"/>
                          <a:ea typeface="Roboto" panose="02000000000000000000" pitchFamily="2" charset="0"/>
                          <a:cs typeface="+mn-cs"/>
                        </a:rPr>
                        <a:t>expanded noun phrases and conjunctions to build informative, descriptive sentences.</a:t>
                      </a:r>
                    </a:p>
                    <a:p>
                      <a:pPr defTabSz="914400">
                        <a:spcAft>
                          <a:spcPts val="600"/>
                        </a:spcAft>
                        <a:defRPr/>
                      </a:pPr>
                      <a:r>
                        <a:rPr lang="en-US" sz="800">
                          <a:solidFill>
                            <a:schemeClr val="bg1"/>
                          </a:solidFill>
                          <a:latin typeface="Roboto" panose="02000000000000000000" pitchFamily="2" charset="0"/>
                          <a:ea typeface="Roboto" panose="02000000000000000000" pitchFamily="2" charset="0"/>
                          <a:cs typeface="+mn-cs"/>
                        </a:rPr>
                        <a:t>Pupils will orally rehearse using this language to talk about the creatures in the book, before creating their own written </a:t>
                      </a:r>
                      <a:r>
                        <a:rPr lang="en-US" sz="800" i="0">
                          <a:solidFill>
                            <a:schemeClr val="bg1"/>
                          </a:solidFill>
                          <a:latin typeface="Roboto" panose="02000000000000000000" pitchFamily="2" charset="0"/>
                          <a:ea typeface="Roboto" panose="02000000000000000000" pitchFamily="2" charset="0"/>
                          <a:cs typeface="+mn-cs"/>
                        </a:rPr>
                        <a:t>‘Never______ a _______’ texts, based on their own </a:t>
                      </a:r>
                      <a:r>
                        <a:rPr lang="en-US" sz="800" i="1">
                          <a:solidFill>
                            <a:schemeClr val="bg1"/>
                          </a:solidFill>
                          <a:latin typeface="Roboto" panose="02000000000000000000" pitchFamily="2" charset="0"/>
                          <a:ea typeface="Roboto" panose="02000000000000000000" pitchFamily="2" charset="0"/>
                          <a:cs typeface="+mn-cs"/>
                        </a:rPr>
                        <a:t>(invented or real) </a:t>
                      </a:r>
                      <a:r>
                        <a:rPr lang="en-US" sz="800" i="0">
                          <a:solidFill>
                            <a:schemeClr val="bg1"/>
                          </a:solidFill>
                          <a:latin typeface="Roboto" panose="02000000000000000000" pitchFamily="2" charset="0"/>
                          <a:ea typeface="Roboto" panose="02000000000000000000" pitchFamily="2" charset="0"/>
                          <a:cs typeface="+mn-cs"/>
                        </a:rPr>
                        <a:t>dangerous species</a:t>
                      </a:r>
                      <a:r>
                        <a:rPr lang="en-US" sz="800" i="1">
                          <a:solidFill>
                            <a:schemeClr val="bg1"/>
                          </a:solidFill>
                          <a:latin typeface="Roboto" panose="02000000000000000000" pitchFamily="2" charset="0"/>
                          <a:ea typeface="Roboto" panose="02000000000000000000" pitchFamily="2" charset="0"/>
                          <a:cs typeface="+mn-cs"/>
                        </a:rPr>
                        <a:t>. </a:t>
                      </a:r>
                      <a:endParaRPr lang="en-US" sz="800" i="1">
                        <a:solidFill>
                          <a:schemeClr val="bg1"/>
                        </a:solidFill>
                        <a:highlight>
                          <a:srgbClr val="FFFF00"/>
                        </a:highlight>
                        <a:latin typeface="Roboto" panose="02000000000000000000" pitchFamily="2" charset="0"/>
                        <a:ea typeface="Roboto" panose="02000000000000000000" pitchFamily="2"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Never Smile at a Monkey – Steve Jenkins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expanded noun phrases to describe and specify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subordination (using when, if, that, because) and co-ordination (using or, and, but) to join ideas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use, and know the functions of verbs, nouns and adjectives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simple present tense and the progressive present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commas for lists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an apostrophe for singular possession and for contraction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spell words with contracted forms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10933591"/>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2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2: Summer 1/2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1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211564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A43FAF-CB28-4B6C-9725-D325EF4FF062}"/>
              </a:ext>
            </a:extLst>
          </p:cNvPr>
          <p:cNvSpPr txBox="1"/>
          <p:nvPr/>
        </p:nvSpPr>
        <p:spPr>
          <a:xfrm>
            <a:off x="232697" y="872317"/>
            <a:ext cx="9043871" cy="5509200"/>
          </a:xfrm>
          <a:prstGeom prst="rect">
            <a:avLst/>
          </a:prstGeom>
          <a:noFill/>
        </p:spPr>
        <p:txBody>
          <a:bodyPr wrap="square" anchor="t">
            <a:spAutoFit/>
          </a:bodyPr>
          <a:lstStyle/>
          <a:p>
            <a:pPr>
              <a:spcAft>
                <a:spcPts val="2400"/>
              </a:spcAft>
              <a:defRPr/>
            </a:pPr>
            <a:r>
              <a:rPr lang="en-US" sz="1400" b="1">
                <a:solidFill>
                  <a:schemeClr val="bg1"/>
                </a:solidFill>
                <a:latin typeface="Roboto" panose="02000000000000000000" pitchFamily="2" charset="0"/>
                <a:ea typeface="Roboto" panose="02000000000000000000" pitchFamily="2" charset="0"/>
              </a:rPr>
              <a:t>Building on the Framework for Excellence, The United Learning Primary Curriculum has </a:t>
            </a:r>
            <a:r>
              <a:rPr lang="en-US" sz="1400" b="1">
                <a:solidFill>
                  <a:schemeClr val="accent1"/>
                </a:solidFill>
                <a:latin typeface="Roboto" panose="02000000000000000000" pitchFamily="2" charset="0"/>
                <a:ea typeface="Roboto" panose="02000000000000000000" pitchFamily="2" charset="0"/>
              </a:rPr>
              <a:t>six core principles:</a:t>
            </a:r>
            <a:endParaRPr lang="en-US" sz="600" b="1">
              <a:solidFill>
                <a:srgbClr val="052264"/>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Entitlement</a:t>
            </a:r>
          </a:p>
          <a:p>
            <a:pPr lvl="2">
              <a:spcAft>
                <a:spcPts val="1200"/>
              </a:spcAft>
              <a:defRPr/>
            </a:pPr>
            <a:r>
              <a:rPr lang="en-US" sz="1200">
                <a:solidFill>
                  <a:schemeClr val="bg1"/>
                </a:solidFill>
                <a:latin typeface="Roboto" panose="02000000000000000000" pitchFamily="2" charset="0"/>
                <a:ea typeface="Roboto" panose="02000000000000000000" pitchFamily="2" charset="0"/>
                <a:cs typeface="Arial"/>
              </a:rPr>
              <a:t>All pupils have the right to learn what is in the United Learning curriculum, and schools have a duty to ensure that all pupils are taught the whole of it</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Coherence</a:t>
            </a:r>
          </a:p>
          <a:p>
            <a:pPr lvl="2">
              <a:spcAft>
                <a:spcPts val="1200"/>
              </a:spcAft>
              <a:defRPr/>
            </a:pPr>
            <a:r>
              <a:rPr lang="en-US" sz="1200">
                <a:solidFill>
                  <a:schemeClr val="bg1"/>
                </a:solidFill>
                <a:latin typeface="Roboto" panose="02000000000000000000" pitchFamily="2" charset="0"/>
                <a:ea typeface="Roboto" panose="02000000000000000000" pitchFamily="2" charset="0"/>
                <a:cs typeface="Arial"/>
              </a:rPr>
              <a:t>Taking the National Curriculum as its starting point, our curriculum is carefully sequenced so that powerful knowledge builds term by term and year by year. We make meaningful connections within subjects and between subjects</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Mastery</a:t>
            </a:r>
          </a:p>
          <a:p>
            <a:pPr lvl="2">
              <a:spcAft>
                <a:spcPts val="1200"/>
              </a:spcAft>
              <a:defRPr/>
            </a:pPr>
            <a:r>
              <a:rPr lang="en-US" sz="1200">
                <a:solidFill>
                  <a:schemeClr val="bg1"/>
                </a:solidFill>
                <a:latin typeface="Roboto" panose="02000000000000000000" pitchFamily="2" charset="0"/>
                <a:ea typeface="Roboto" panose="02000000000000000000" pitchFamily="2" charset="0"/>
              </a:rPr>
              <a:t>We ensure that foundational knowledge, skills and concepts are secure before moving on. Pupils revisit prior learning and apply their understanding in new contexts</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Adaptability</a:t>
            </a:r>
          </a:p>
          <a:p>
            <a:pPr lvl="2">
              <a:spcAft>
                <a:spcPts val="1200"/>
              </a:spcAft>
              <a:defRPr/>
            </a:pPr>
            <a:r>
              <a:rPr lang="en-US" sz="1200">
                <a:solidFill>
                  <a:schemeClr val="bg1"/>
                </a:solidFill>
                <a:latin typeface="Roboto" panose="02000000000000000000" pitchFamily="2" charset="0"/>
                <a:ea typeface="Roboto" panose="02000000000000000000" pitchFamily="2" charset="0"/>
              </a:rPr>
              <a:t>The core content – the ‘what’ – of the curriculum is stable, but schools will bring it to life in their own local context, and teachers will adapt lessons – the ‘how’ – to meet the needs of their own classes</a:t>
            </a: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Representation</a:t>
            </a:r>
          </a:p>
          <a:p>
            <a:pPr lvl="2">
              <a:spcAft>
                <a:spcPts val="1200"/>
              </a:spcAft>
              <a:defRPr/>
            </a:pPr>
            <a:r>
              <a:rPr lang="en-US" sz="1200">
                <a:solidFill>
                  <a:schemeClr val="bg1"/>
                </a:solidFill>
                <a:latin typeface="Roboto" panose="02000000000000000000" pitchFamily="2" charset="0"/>
                <a:ea typeface="Roboto" panose="02000000000000000000" pitchFamily="2" charset="0"/>
              </a:rPr>
              <a:t>All pupils see themselves in our curriculum, and our curriculum takes all pupils beyond their immediate experience</a:t>
            </a:r>
            <a:endParaRPr lang="en-US" sz="1200" b="1">
              <a:solidFill>
                <a:schemeClr val="bg1"/>
              </a:solidFill>
              <a:latin typeface="Roboto" panose="02000000000000000000" pitchFamily="2" charset="0"/>
              <a:ea typeface="Roboto" panose="02000000000000000000" pitchFamily="2" charset="0"/>
            </a:endParaRPr>
          </a:p>
          <a:p>
            <a:pPr marL="742950" lvl="1" indent="-285750">
              <a:spcAft>
                <a:spcPts val="0"/>
              </a:spcAft>
              <a:buFont typeface="Arial" panose="020B0604020202020204" pitchFamily="34" charset="0"/>
              <a:buChar char="•"/>
              <a:defRPr/>
            </a:pPr>
            <a:r>
              <a:rPr lang="en-US" sz="1200" b="1">
                <a:solidFill>
                  <a:schemeClr val="accent1"/>
                </a:solidFill>
                <a:latin typeface="Roboto" panose="02000000000000000000" pitchFamily="2" charset="0"/>
                <a:ea typeface="Roboto" panose="02000000000000000000" pitchFamily="2" charset="0"/>
              </a:rPr>
              <a:t>Education with character</a:t>
            </a:r>
          </a:p>
          <a:p>
            <a:pPr lvl="2">
              <a:spcAft>
                <a:spcPts val="2400"/>
              </a:spcAft>
              <a:defRPr/>
            </a:pPr>
            <a:r>
              <a:rPr lang="en-US" sz="1200">
                <a:solidFill>
                  <a:schemeClr val="bg1"/>
                </a:solidFill>
                <a:latin typeface="Roboto" panose="02000000000000000000" pitchFamily="2" charset="0"/>
                <a:ea typeface="Roboto" panose="02000000000000000000" pitchFamily="2" charset="0"/>
              </a:rPr>
              <a:t>Our curriculum - which includes the taught subject timetable as well as spiritual, moral, social and cultural development, our co-curricular provision and the ethos and ‘hidden curriculum’ of the school – is intended to spark curiosity and to nourish both the head and the heart</a:t>
            </a:r>
            <a:endParaRPr lang="en-US" sz="1400" b="1">
              <a:solidFill>
                <a:srgbClr val="052264"/>
              </a:solidFill>
              <a:latin typeface="Roboto" panose="02000000000000000000" pitchFamily="2" charset="0"/>
              <a:ea typeface="Roboto" panose="02000000000000000000" pitchFamily="2" charset="0"/>
            </a:endParaRPr>
          </a:p>
          <a:p>
            <a:pPr>
              <a:spcAft>
                <a:spcPts val="0"/>
              </a:spcAft>
              <a:defRPr/>
            </a:pPr>
            <a:r>
              <a:rPr lang="en-US" sz="1400" b="1">
                <a:solidFill>
                  <a:schemeClr val="accent1"/>
                </a:solidFill>
                <a:latin typeface="Roboto" panose="02000000000000000000" pitchFamily="2" charset="0"/>
                <a:ea typeface="Roboto" panose="02000000000000000000" pitchFamily="2" charset="0"/>
              </a:rPr>
              <a:t>Subject-specific rationales </a:t>
            </a:r>
            <a:r>
              <a:rPr lang="en-US" sz="1400" b="1">
                <a:solidFill>
                  <a:schemeClr val="bg1"/>
                </a:solidFill>
                <a:latin typeface="Roboto" panose="02000000000000000000" pitchFamily="2" charset="0"/>
                <a:ea typeface="Roboto" panose="02000000000000000000" pitchFamily="2" charset="0"/>
              </a:rPr>
              <a:t>are built on these six principles.</a:t>
            </a:r>
          </a:p>
          <a:p>
            <a:pPr>
              <a:spcAft>
                <a:spcPts val="0"/>
              </a:spcAft>
              <a:defRPr/>
            </a:pPr>
            <a:endParaRPr lang="en-US" sz="600">
              <a:solidFill>
                <a:srgbClr val="052264"/>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08794C5E-7FA4-4F8A-8F2A-EEA93DB9133C}"/>
              </a:ext>
            </a:extLst>
          </p:cNvPr>
          <p:cNvSpPr>
            <a:spLocks noGrp="1"/>
          </p:cNvSpPr>
          <p:nvPr>
            <p:ph type="body" sz="quarter" idx="10"/>
          </p:nvPr>
        </p:nvSpPr>
        <p:spPr/>
        <p:txBody>
          <a:bodyPr/>
          <a:lstStyle/>
          <a:p>
            <a:r>
              <a:rPr lang="en-US" altLang="en-US"/>
              <a:t>United Curriculum Principles</a:t>
            </a:r>
            <a:endParaRPr lang="en-GB"/>
          </a:p>
        </p:txBody>
      </p:sp>
    </p:spTree>
    <p:extLst>
      <p:ext uri="{BB962C8B-B14F-4D97-AF65-F5344CB8AC3E}">
        <p14:creationId xmlns:p14="http://schemas.microsoft.com/office/powerpoint/2010/main" val="3143223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C88C7-BE5F-C2F0-6268-BFA3669B69F4}"/>
            </a:ext>
          </a:extLst>
        </p:cNvPr>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B2C1616D-74CB-E2D5-A4EA-676F48D09346}"/>
              </a:ext>
            </a:extLst>
          </p:cNvPr>
          <p:cNvGraphicFramePr>
            <a:graphicFrameLocks noGrp="1"/>
          </p:cNvGraphicFramePr>
          <p:nvPr>
            <p:extLst>
              <p:ext uri="{D42A27DB-BD31-4B8C-83A1-F6EECF244321}">
                <p14:modId xmlns:p14="http://schemas.microsoft.com/office/powerpoint/2010/main" val="520295961"/>
              </p:ext>
            </p:extLst>
          </p:nvPr>
        </p:nvGraphicFramePr>
        <p:xfrm>
          <a:off x="232406" y="893432"/>
          <a:ext cx="9175754" cy="526542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518454">
                  <a:extLst>
                    <a:ext uri="{9D8B030D-6E8A-4147-A177-3AD203B41FA5}">
                      <a16:colId xmlns:a16="http://schemas.microsoft.com/office/drawing/2014/main" val="247776695"/>
                    </a:ext>
                  </a:extLst>
                </a:gridCol>
                <a:gridCol w="1182049">
                  <a:extLst>
                    <a:ext uri="{9D8B030D-6E8A-4147-A177-3AD203B41FA5}">
                      <a16:colId xmlns:a16="http://schemas.microsoft.com/office/drawing/2014/main" val="3380293508"/>
                    </a:ext>
                  </a:extLst>
                </a:gridCol>
                <a:gridCol w="1606319">
                  <a:extLst>
                    <a:ext uri="{9D8B030D-6E8A-4147-A177-3AD203B41FA5}">
                      <a16:colId xmlns:a16="http://schemas.microsoft.com/office/drawing/2014/main" val="2902844172"/>
                    </a:ext>
                  </a:extLst>
                </a:gridCol>
                <a:gridCol w="2932932">
                  <a:extLst>
                    <a:ext uri="{9D8B030D-6E8A-4147-A177-3AD203B41FA5}">
                      <a16:colId xmlns:a16="http://schemas.microsoft.com/office/drawing/2014/main" val="2149459059"/>
                    </a:ext>
                  </a:extLst>
                </a:gridCol>
              </a:tblGrid>
              <a:tr h="357922">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211427">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bg1"/>
                          </a:solidFill>
                          <a:latin typeface="United Curriculum" pitchFamily="2" charset="0"/>
                        </a:rPr>
                        <a:t>Writing to Inform:</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a:solidFill>
                            <a:schemeClr val="bg1"/>
                          </a:solidFill>
                          <a:latin typeface="United Curriculum" pitchFamily="2" charset="0"/>
                        </a:rPr>
                        <a:t>(2 weeks)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continue to develop their knowledge of writing to inform, applying the punctuation, grammar and spelling rules that they have learnt in Key Stage One. </a:t>
                      </a:r>
                    </a:p>
                    <a:p>
                      <a:pPr>
                        <a:spcAft>
                          <a:spcPts val="600"/>
                        </a:spcAft>
                      </a:pPr>
                      <a:r>
                        <a:rPr lang="en-US" sz="800">
                          <a:solidFill>
                            <a:schemeClr val="bg1"/>
                          </a:solidFill>
                          <a:latin typeface="Roboto" panose="02000000000000000000" pitchFamily="2" charset="0"/>
                          <a:ea typeface="Roboto" panose="02000000000000000000" pitchFamily="2" charset="0"/>
                        </a:rPr>
                        <a:t>They will explore the language and layout features of an engaging non-fiction text, using this to inspire their own information text about an area they know well.</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800">
                        <a:solidFill>
                          <a:schemeClr val="bg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Africa, Amazing Africa – Atinuke</a:t>
                      </a:r>
                    </a:p>
                    <a:p>
                      <a:pPr>
                        <a:spcAft>
                          <a:spcPts val="300"/>
                        </a:spcAft>
                      </a:pPr>
                      <a:endParaRPr lang="en-US" sz="800" b="0" i="1">
                        <a:solidFill>
                          <a:schemeClr val="bg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apostrophes for contracted forms and singular possession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expanded noun phrases to describe and specify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use, and know the functions of verbs and adverbs </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simple present tense and the progressive present tense correctly and consistently (Y2)</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commas for lists (Y2)</a:t>
                      </a:r>
                      <a:endParaRPr lang="en-US" sz="800" b="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211427">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bg1"/>
                          </a:solidFill>
                          <a:latin typeface="United Curriculum" pitchFamily="2" charset="0"/>
                        </a:rPr>
                        <a:t>Narrative: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a:solidFill>
                            <a:schemeClr val="bg1"/>
                          </a:solidFill>
                          <a:latin typeface="United Curriculum" pitchFamily="2" charset="0"/>
                        </a:rPr>
                        <a:t>(2 weeks)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explore the wordless picture book, </a:t>
                      </a:r>
                      <a:r>
                        <a:rPr lang="en-US" sz="800" i="1">
                          <a:solidFill>
                            <a:schemeClr val="bg1"/>
                          </a:solidFill>
                          <a:latin typeface="Roboto" panose="02000000000000000000" pitchFamily="2" charset="0"/>
                          <a:ea typeface="Roboto" panose="02000000000000000000" pitchFamily="2" charset="0"/>
                        </a:rPr>
                        <a:t>The Midnight Fair</a:t>
                      </a:r>
                      <a:r>
                        <a:rPr lang="en-US" sz="800">
                          <a:solidFill>
                            <a:schemeClr val="bg1"/>
                          </a:solidFill>
                          <a:latin typeface="Roboto" panose="02000000000000000000" pitchFamily="2" charset="0"/>
                          <a:ea typeface="Roboto" panose="02000000000000000000" pitchFamily="2" charset="0"/>
                        </a:rPr>
                        <a: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review and practise their use of descriptive language to paint pictures in the reader’s mind, by describing images from the text before </a:t>
                      </a:r>
                      <a:r>
                        <a:rPr lang="en-US" sz="800">
                          <a:solidFill>
                            <a:schemeClr val="bg1"/>
                          </a:solidFill>
                          <a:latin typeface="Roboto" panose="02000000000000000000" pitchFamily="2" charset="0"/>
                          <a:ea typeface="Roboto" panose="02000000000000000000" pitchFamily="2" charset="0"/>
                        </a:rPr>
                        <a:t>using their imagination to tell the events of the story, using the </a:t>
                      </a:r>
                      <a:r>
                        <a:rPr lang="en-US" sz="800">
                          <a:solidFill>
                            <a:schemeClr val="bg1"/>
                          </a:solidFill>
                          <a:latin typeface="Roboto" panose="02000000000000000000" pitchFamily="2" charset="0"/>
                          <a:ea typeface="Roboto" panose="02000000000000000000" pitchFamily="2" charset="0"/>
                          <a:cs typeface="+mn-cs"/>
                        </a:rPr>
                        <a:t>structure and features of narrative writing. </a:t>
                      </a: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800" i="1">
                        <a:solidFill>
                          <a:schemeClr val="bg1"/>
                        </a:solidFill>
                        <a:latin typeface="Roboto" panose="02000000000000000000" pitchFamily="2" charset="0"/>
                        <a:ea typeface="Roboto" panose="02000000000000000000" pitchFamily="2"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Midnight Fair – Gideon Sterer</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the simple past tense and the progressive past tense correctly and consistently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use expanded noun phrases to describe and specify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a:t>
                      </a:r>
                      <a:r>
                        <a:rPr lang="en-US" sz="800" b="0" err="1">
                          <a:solidFill>
                            <a:schemeClr val="bg1"/>
                          </a:solidFill>
                          <a:latin typeface="Roboto" panose="02000000000000000000" pitchFamily="2" charset="0"/>
                          <a:ea typeface="Roboto" panose="02000000000000000000" pitchFamily="2" charset="0"/>
                        </a:rPr>
                        <a:t>recognise</a:t>
                      </a:r>
                      <a:r>
                        <a:rPr lang="en-US" sz="800" b="0">
                          <a:solidFill>
                            <a:schemeClr val="bg1"/>
                          </a:solidFill>
                          <a:latin typeface="Roboto" panose="02000000000000000000" pitchFamily="2" charset="0"/>
                          <a:ea typeface="Roboto" panose="02000000000000000000" pitchFamily="2" charset="0"/>
                        </a:rPr>
                        <a:t>, use and know the functions of verbs and adverbs </a:t>
                      </a: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recognise, use and know the functions of nouns and adjectives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commas for lists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subordination (using when, if, that, because) and co-ordination (using or, and, but) to join ideas (Y2) </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2 Writing composition objectives are built into every Writing Unit.</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288318">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bg1"/>
                          </a:solidFill>
                          <a:latin typeface="United Curriculum" pitchFamily="2" charset="0"/>
                        </a:rPr>
                        <a:t>Informative Writing:</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800" b="0" i="0">
                          <a:solidFill>
                            <a:schemeClr val="bg1"/>
                          </a:solidFill>
                          <a:latin typeface="United Curriculum" pitchFamily="2" charset="0"/>
                        </a:rPr>
                        <a:t>(1 week)</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0" i="0">
                        <a:solidFill>
                          <a:schemeClr val="bg1"/>
                        </a:solidFill>
                        <a:latin typeface="United Curriculum" pitchFamily="2" charset="0"/>
                      </a:endParaRP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dirty="0">
                          <a:solidFill>
                            <a:schemeClr val="bg1"/>
                          </a:solidFill>
                          <a:latin typeface="Roboto" panose="02000000000000000000" pitchFamily="2" charset="0"/>
                          <a:ea typeface="Roboto" panose="02000000000000000000" pitchFamily="2" charset="0"/>
                        </a:rPr>
                        <a:t>In this final unit for Year 2, pupils will consolidate their knowledge of writing to inform.</a:t>
                      </a:r>
                    </a:p>
                    <a:p>
                      <a:pPr>
                        <a:spcAft>
                          <a:spcPts val="600"/>
                        </a:spcAft>
                      </a:pPr>
                      <a:r>
                        <a:rPr lang="en-US" sz="800" dirty="0">
                          <a:solidFill>
                            <a:schemeClr val="bg1"/>
                          </a:solidFill>
                          <a:latin typeface="Roboto" panose="02000000000000000000" pitchFamily="2" charset="0"/>
                          <a:ea typeface="Roboto" panose="02000000000000000000" pitchFamily="2" charset="0"/>
                        </a:rPr>
                        <a:t>Using the text </a:t>
                      </a:r>
                      <a:r>
                        <a:rPr lang="en-US" sz="800" i="1" dirty="0">
                          <a:solidFill>
                            <a:schemeClr val="bg1"/>
                          </a:solidFill>
                          <a:latin typeface="Roboto" panose="02000000000000000000" pitchFamily="2" charset="0"/>
                          <a:ea typeface="Roboto" panose="02000000000000000000" pitchFamily="2" charset="0"/>
                        </a:rPr>
                        <a:t>Welcome To Our World</a:t>
                      </a:r>
                      <a:r>
                        <a:rPr lang="en-US" sz="800" i="0" dirty="0">
                          <a:solidFill>
                            <a:schemeClr val="bg1"/>
                          </a:solidFill>
                          <a:latin typeface="Roboto" panose="02000000000000000000" pitchFamily="2" charset="0"/>
                          <a:ea typeface="Roboto" panose="02000000000000000000" pitchFamily="2" charset="0"/>
                        </a:rPr>
                        <a:t>, pupils will explore the features of an informative text, consolidating their understanding of the use of verb tense and different sentence forms. </a:t>
                      </a:r>
                    </a:p>
                    <a:p>
                      <a:pPr>
                        <a:spcAft>
                          <a:spcPts val="600"/>
                        </a:spcAft>
                      </a:pPr>
                      <a:r>
                        <a:rPr lang="en-US" sz="800" i="0" dirty="0">
                          <a:solidFill>
                            <a:schemeClr val="bg1"/>
                          </a:solidFill>
                          <a:latin typeface="Roboto" panose="02000000000000000000" pitchFamily="2" charset="0"/>
                          <a:ea typeface="Roboto" panose="02000000000000000000" pitchFamily="2" charset="0"/>
                        </a:rPr>
                        <a:t>They will then apply Key Stage One writing objectives they have learnt to create a welcome guide to Year 2 to inform the new September cohort of everything they might need to know about their new year group.</a:t>
                      </a:r>
                      <a:endParaRPr lang="en-US" sz="800" i="1" dirty="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Welcome To Our World – Moira Butterfield</a:t>
                      </a:r>
                      <a:endParaRPr lang="en-US"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sentences with different forms: statement, question, exclamation, command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use the simple present tense and the progressive present tense correctly and consistently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b="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dirty="0">
                          <a:solidFill>
                            <a:schemeClr val="bg1"/>
                          </a:solidFill>
                          <a:latin typeface="Roboto" panose="02000000000000000000" pitchFamily="2" charset="0"/>
                          <a:ea typeface="Roboto" panose="02000000000000000000" pitchFamily="2" charset="0"/>
                        </a:rPr>
                        <a:t>During this writing unit, as pupils work independently, teachers should use the opportunity to meet the specific needs of the pupils in their class by explicitly reviewing any Key Stage One writing objectives not yet met, through one-to-one, group or whole class conferencing. </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dirty="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dirty="0">
                          <a:solidFill>
                            <a:schemeClr val="bg1"/>
                          </a:solidFill>
                          <a:latin typeface="Roboto" panose="02000000000000000000" pitchFamily="2" charset="0"/>
                          <a:ea typeface="Roboto" panose="02000000000000000000" pitchFamily="2" charset="0"/>
                        </a:rPr>
                        <a:t>Year 2 Writing composition objectives are built into every Writing Unit.</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dirty="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10933591"/>
                  </a:ext>
                </a:extLst>
              </a:tr>
            </a:tbl>
          </a:graphicData>
        </a:graphic>
      </p:graphicFrame>
      <p:sp>
        <p:nvSpPr>
          <p:cNvPr id="9" name="Text Placeholder 2">
            <a:extLst>
              <a:ext uri="{FF2B5EF4-FFF2-40B4-BE49-F238E27FC236}">
                <a16:creationId xmlns:a16="http://schemas.microsoft.com/office/drawing/2014/main" id="{F07FE9AC-3A9F-1ED0-487F-5AFF9FA0DD90}"/>
              </a:ext>
            </a:extLst>
          </p:cNvPr>
          <p:cNvSpPr>
            <a:spLocks noGrp="1"/>
          </p:cNvSpPr>
          <p:nvPr>
            <p:ph type="body" sz="quarter" idx="10"/>
          </p:nvPr>
        </p:nvSpPr>
        <p:spPr/>
        <p:txBody>
          <a:bodyPr/>
          <a:lstStyle/>
          <a:p>
            <a:r>
              <a:rPr lang="en-US" altLang="en-US"/>
              <a:t>Year 2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BD8F6E7B-70CC-6CAE-1636-42261C96E785}"/>
              </a:ext>
            </a:extLst>
          </p:cNvPr>
          <p:cNvSpPr>
            <a:spLocks noGrp="1"/>
          </p:cNvSpPr>
          <p:nvPr>
            <p:ph type="body" sz="quarter" idx="11"/>
          </p:nvPr>
        </p:nvSpPr>
        <p:spPr/>
        <p:txBody>
          <a:bodyPr/>
          <a:lstStyle/>
          <a:p>
            <a:r>
              <a:rPr lang="en-US"/>
              <a:t>Year 2: Summer 2/2</a:t>
            </a:r>
            <a:endParaRPr lang="en-GB"/>
          </a:p>
        </p:txBody>
      </p:sp>
      <p:sp>
        <p:nvSpPr>
          <p:cNvPr id="10" name="Text Placeholder 2">
            <a:extLst>
              <a:ext uri="{FF2B5EF4-FFF2-40B4-BE49-F238E27FC236}">
                <a16:creationId xmlns:a16="http://schemas.microsoft.com/office/drawing/2014/main" id="{C15D75C6-CAC3-506D-1BB5-72C133E752E9}"/>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2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31125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424E4E-11C7-4214-BA1B-68863E47BF20}"/>
              </a:ext>
            </a:extLst>
          </p:cNvPr>
          <p:cNvGraphicFramePr>
            <a:graphicFrameLocks noGrp="1"/>
          </p:cNvGraphicFramePr>
          <p:nvPr>
            <p:extLst>
              <p:ext uri="{D42A27DB-BD31-4B8C-83A1-F6EECF244321}">
                <p14:modId xmlns:p14="http://schemas.microsoft.com/office/powerpoint/2010/main" val="3814207293"/>
              </p:ext>
            </p:extLst>
          </p:nvPr>
        </p:nvGraphicFramePr>
        <p:xfrm>
          <a:off x="222248" y="893429"/>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Jabberwocky – Lewis Carroll</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(1 week)</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Description:</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Once Upon an Ordinary School Day </a:t>
                      </a:r>
                      <a:r>
                        <a:rPr lang="en-US" sz="900" i="0">
                          <a:solidFill>
                            <a:schemeClr val="accent1"/>
                          </a:solidFill>
                          <a:latin typeface="Roboto" panose="02000000000000000000" pitchFamily="2" charset="0"/>
                          <a:ea typeface="Roboto" panose="02000000000000000000" pitchFamily="2"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GB" sz="900" b="0" i="0" kern="1200">
                          <a:solidFill>
                            <a:schemeClr val="accent1"/>
                          </a:solidFill>
                          <a:effectLst/>
                          <a:latin typeface="Roboto" panose="02000000000000000000" pitchFamily="2" charset="0"/>
                          <a:ea typeface="Roboto" panose="02000000000000000000" pitchFamily="2" charset="0"/>
                          <a:cs typeface="+mn-cs"/>
                        </a:rPr>
                        <a:t>Colin McNaughton</a:t>
                      </a: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Roboto" panose="02000000000000000000" pitchFamily="2" charset="0"/>
                          <a:ea typeface="Roboto" panose="02000000000000000000" pitchFamily="2" charset="0"/>
                        </a:rPr>
                        <a:t>Instructions: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latin typeface="Roboto" panose="02000000000000000000" pitchFamily="2" charset="0"/>
                          <a:ea typeface="Roboto" panose="02000000000000000000" pitchFamily="2" charset="0"/>
                        </a:rPr>
                        <a:t>Instructions – Neil </a:t>
                      </a:r>
                      <a:r>
                        <a:rPr lang="en-US" sz="900" i="0" err="1">
                          <a:solidFill>
                            <a:schemeClr val="accent1"/>
                          </a:solidFill>
                          <a:latin typeface="Roboto" panose="02000000000000000000" pitchFamily="2" charset="0"/>
                          <a:ea typeface="Roboto" panose="02000000000000000000" pitchFamily="2" charset="0"/>
                        </a:rPr>
                        <a:t>Gaiman</a:t>
                      </a:r>
                      <a:endParaRPr lang="en-US" sz="900" i="0">
                        <a:solidFill>
                          <a:schemeClr val="accent1"/>
                        </a:solidFill>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latin typeface="Roboto" panose="02000000000000000000" pitchFamily="2" charset="0"/>
                          <a:ea typeface="Roboto" panose="02000000000000000000" pitchFamily="2"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Day of the Dinosaurs – Steve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Brusatte</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Dialogue: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Stone Age Boy – </a:t>
                      </a:r>
                      <a:r>
                        <a:rPr lang="en-US" sz="900" i="0">
                          <a:solidFill>
                            <a:schemeClr val="accent1"/>
                          </a:solidFill>
                          <a:latin typeface="Roboto" panose="02000000000000000000" pitchFamily="2" charset="0"/>
                          <a:ea typeface="Roboto" panose="02000000000000000000" pitchFamily="2" charset="0"/>
                        </a:rPr>
                        <a:t>Satoshi Kitamura </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Investigating Viewpoint: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Twisted Fairy Tales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True Story of the Three Little Pigs – Jon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Scieszka</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Discussion: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Fairy Tale Crimes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Who Pushed </a:t>
                      </a:r>
                      <a:r>
                        <a:rPr lang="en-US" sz="90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Humpty</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Dumpty &amp; Other Notorious Nursery Tale Mysteries – David Levinthal</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Reporting: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Fairy Tale Crimes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Files:</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This is How We do It – Matt Lamothe</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Fables:</a:t>
                      </a:r>
                      <a:endPar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4">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Atmosphere: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Escape From Pompeii – Cristina </a:t>
                      </a:r>
                      <a:r>
                        <a:rPr lang="en-US" sz="90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Balit</a:t>
                      </a: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(4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Earth Shattering Events – Robin Jacobs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Earth Shattering Events – Robin Jacobs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Persuade: </a:t>
                      </a: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Adverts &amp; Reviews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Izzy Gizmo – Pip Jones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Letter Writing for Different </a:t>
                      </a:r>
                      <a:b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Purposes &amp; Audiences: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The Day The Crayons Quit – Drew </a:t>
                      </a:r>
                      <a:r>
                        <a:rPr kumimoji="0" lang="en-US" sz="900" b="0"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Daywalt</a:t>
                      </a:r>
                      <a:endPar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(3 weeks)</a:t>
                      </a: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3</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410601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39669927"/>
              </p:ext>
            </p:extLst>
          </p:nvPr>
        </p:nvGraphicFramePr>
        <p:xfrm>
          <a:off x="232406" y="893430"/>
          <a:ext cx="9175754" cy="4589986"/>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315254">
                  <a:extLst>
                    <a:ext uri="{9D8B030D-6E8A-4147-A177-3AD203B41FA5}">
                      <a16:colId xmlns:a16="http://schemas.microsoft.com/office/drawing/2014/main" val="247776695"/>
                    </a:ext>
                  </a:extLst>
                </a:gridCol>
                <a:gridCol w="1385249">
                  <a:extLst>
                    <a:ext uri="{9D8B030D-6E8A-4147-A177-3AD203B41FA5}">
                      <a16:colId xmlns:a16="http://schemas.microsoft.com/office/drawing/2014/main" val="3380293508"/>
                    </a:ext>
                  </a:extLst>
                </a:gridCol>
                <a:gridCol w="1671228">
                  <a:extLst>
                    <a:ext uri="{9D8B030D-6E8A-4147-A177-3AD203B41FA5}">
                      <a16:colId xmlns:a16="http://schemas.microsoft.com/office/drawing/2014/main" val="2902844172"/>
                    </a:ext>
                  </a:extLst>
                </a:gridCol>
                <a:gridCol w="2868023">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037286">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Poetry:</a:t>
                      </a: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(1 week)</a:t>
                      </a:r>
                      <a:endPar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continue to develop their understanding of poetry, its conventions and purposes.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review their knowledge of the basic word classes, developing their understanding of how language contributes to meaning, and how context can be used to determine the meaning and origins of words.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experiment with language, rhythm and rhyme before creating and performing their own nonsense poems.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Jabberwocky – Lewis Carroll</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Develop positive attitudes and stamina towards writing by creating poetry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Discuss language, extending interest in the meaning and origin of words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Develop an understanding of how choices in vocabulary and punctuation can impact on audience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for proper nouns (the name of a particular person, place or thing)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Recognise and know the functions of nouns, verbs and adjectives in writing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0">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Developing Description:</a:t>
                      </a:r>
                      <a:endParaRPr lang="en-US" sz="950" i="1">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(3 weeks)</a:t>
                      </a:r>
                      <a:r>
                        <a:rPr lang="en-US" sz="900" b="0" i="0">
                          <a:solidFill>
                            <a:schemeClr val="bg1"/>
                          </a:solidFill>
                          <a:effectLst/>
                          <a:latin typeface="United Curriculum" pitchFamily="2" charset="0"/>
                          <a:cs typeface="Times New Roman" panose="02020603050405020304" pitchFamily="18" charset="0"/>
                        </a:rPr>
                        <a:t> </a:t>
                      </a:r>
                      <a:endPar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develop their understanding of the use of description within narrative, learning how the careful selection of words and phrases can create vivid images and have specific effects on their reader.</a:t>
                      </a:r>
                    </a:p>
                    <a:p>
                      <a:pPr>
                        <a:spcAft>
                          <a:spcPts val="600"/>
                        </a:spcAft>
                      </a:pPr>
                      <a:r>
                        <a:rPr lang="en-US" sz="800">
                          <a:solidFill>
                            <a:schemeClr val="bg1"/>
                          </a:solidFill>
                          <a:latin typeface="Roboto" panose="02000000000000000000" pitchFamily="2" charset="0"/>
                          <a:ea typeface="Roboto" panose="02000000000000000000" pitchFamily="2" charset="0"/>
                        </a:rPr>
                        <a:t>They will review their prior learning on how to describe and specify nouns, and will learn how to use prepositions to provide the reader with additional detail about time and place.</a:t>
                      </a:r>
                    </a:p>
                    <a:p>
                      <a:pPr>
                        <a:spcAft>
                          <a:spcPts val="600"/>
                        </a:spcAft>
                      </a:pPr>
                      <a:r>
                        <a:rPr lang="en-US" sz="800">
                          <a:solidFill>
                            <a:schemeClr val="bg1"/>
                          </a:solidFill>
                          <a:latin typeface="Roboto" panose="02000000000000000000" pitchFamily="2" charset="0"/>
                          <a:ea typeface="Roboto" panose="02000000000000000000" pitchFamily="2" charset="0"/>
                        </a:rPr>
                        <a:t>Pupils will practise describing characters, settings and events from the story before creating their own imaginative descriptive pieces inspired by music, just like the characters in the book!</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Once Upon an Ordinary School Day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GB" sz="800" b="0" i="1" kern="1200">
                          <a:solidFill>
                            <a:schemeClr val="bg1"/>
                          </a:solidFill>
                          <a:effectLst/>
                          <a:latin typeface="Roboto" panose="02000000000000000000" pitchFamily="2" charset="0"/>
                          <a:ea typeface="Roboto" panose="02000000000000000000" pitchFamily="2" charset="0"/>
                          <a:cs typeface="+mn-cs"/>
                        </a:rPr>
                        <a:t>Colin McNaughton</a:t>
                      </a: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Understand the term ‘preposition’, recognising examples of their use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prepositions to add detail about time and place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Correctly use a or an according to whether the next word begins with a consonant or vowel</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choices about vocabulary that shows an understanding of purpose and audience (e.g. by choosing words that make the reader feel a specific way about a character)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Use apostrophes to mark missing letters and singular possession (Y2)</a:t>
                      </a: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Separate items in a list with commas (Y2)</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expanded noun phrases to describe and specify (Y2)</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the past tense consistently throughout a piece of writing, s</a:t>
                      </a:r>
                      <a:r>
                        <a:rPr lang="en-US" sz="800" kern="1200">
                          <a:solidFill>
                            <a:schemeClr val="bg1"/>
                          </a:solidFill>
                          <a:effectLst/>
                          <a:latin typeface="Roboto" panose="02000000000000000000" pitchFamily="2" charset="0"/>
                          <a:ea typeface="Roboto" panose="02000000000000000000" pitchFamily="2" charset="0"/>
                          <a:cs typeface="+mn-cs"/>
                        </a:rPr>
                        <a:t>ometimes using progressive verb forms to show something was in progress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Autumn 1/3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3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1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817423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379603147"/>
              </p:ext>
            </p:extLst>
          </p:nvPr>
        </p:nvGraphicFramePr>
        <p:xfrm>
          <a:off x="232406" y="893430"/>
          <a:ext cx="9175754" cy="4795647"/>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315254">
                  <a:extLst>
                    <a:ext uri="{9D8B030D-6E8A-4147-A177-3AD203B41FA5}">
                      <a16:colId xmlns:a16="http://schemas.microsoft.com/office/drawing/2014/main" val="247776695"/>
                    </a:ext>
                  </a:extLst>
                </a:gridCol>
                <a:gridCol w="1385249">
                  <a:extLst>
                    <a:ext uri="{9D8B030D-6E8A-4147-A177-3AD203B41FA5}">
                      <a16:colId xmlns:a16="http://schemas.microsoft.com/office/drawing/2014/main" val="3380293508"/>
                    </a:ext>
                  </a:extLst>
                </a:gridCol>
                <a:gridCol w="1712866">
                  <a:extLst>
                    <a:ext uri="{9D8B030D-6E8A-4147-A177-3AD203B41FA5}">
                      <a16:colId xmlns:a16="http://schemas.microsoft.com/office/drawing/2014/main" val="2902844172"/>
                    </a:ext>
                  </a:extLst>
                </a:gridCol>
                <a:gridCol w="2826385">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037286">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Instructions: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(2 weeks)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review their understanding of the features and purpose of instructional writing from their KS1 learning.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continue to develop their understanding of how to connect their ideas and add specific detail to their writing using adverbs, conjunctions and prepositions.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experiment with interspersing instructional commands with additional informative and entertaining detail, learning about writing for a dual purpose.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apply their learning to planning and writing their own fictional set of instructions inspired by the core text for the unit.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latin typeface="Roboto" panose="02000000000000000000" pitchFamily="2" charset="0"/>
                          <a:ea typeface="Roboto" panose="02000000000000000000" pitchFamily="2" charset="0"/>
                        </a:rPr>
                        <a:t>Instructions – Neil </a:t>
                      </a:r>
                      <a:r>
                        <a:rPr lang="en-US" sz="800" i="1" err="1">
                          <a:solidFill>
                            <a:schemeClr val="bg1"/>
                          </a:solidFill>
                          <a:latin typeface="Roboto" panose="02000000000000000000" pitchFamily="2" charset="0"/>
                          <a:ea typeface="Roboto" panose="02000000000000000000" pitchFamily="2" charset="0"/>
                        </a:rPr>
                        <a:t>Gaiman</a:t>
                      </a:r>
                      <a:endParaRPr lang="en-US" sz="80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 included: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How to Make a Super Long-Distance Paper Aeroplane’ </a:t>
                      </a:r>
                      <a:endParaRPr lang="en-US" sz="8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(e.g. if, when, because, although)</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choices about vocabulary and grammar that shows an understanding of purpose and audience (e.g. by both entertaining and informing the reader)</a:t>
                      </a:r>
                      <a:endParaRPr lang="en-US" sz="800">
                        <a:solidFill>
                          <a:schemeClr val="bg1"/>
                        </a:solidFill>
                        <a:highlight>
                          <a:srgbClr val="FFFF00"/>
                        </a:highligh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adverbs and prepositions to add detail about time and place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the present tense consistently throughout a piece of writing, </a:t>
                      </a:r>
                      <a:r>
                        <a:rPr lang="en-US" sz="800" kern="1200">
                          <a:solidFill>
                            <a:schemeClr val="bg1"/>
                          </a:solidFill>
                          <a:effectLst/>
                          <a:latin typeface="Roboto" panose="02000000000000000000" pitchFamily="2" charset="0"/>
                          <a:ea typeface="Roboto" panose="02000000000000000000" pitchFamily="2" charset="0"/>
                          <a:cs typeface="+mn-cs"/>
                        </a:rPr>
                        <a:t>sometimes using progressive verb forms to show something in progress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Correctly use a or an according to whether the next word begins with a consonant or vowel (Y3)</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sentences with different forms (Y2)</a:t>
                      </a:r>
                      <a:endParaRPr lang="en-US" sz="800" kern="1200">
                        <a:solidFill>
                          <a:schemeClr val="bg1"/>
                        </a:solidFill>
                        <a:effectLst/>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Separate items in a list with commas (Y2)</a:t>
                      </a:r>
                      <a:endParaRPr lang="en-GB" sz="800" kern="1200">
                        <a:solidFill>
                          <a:schemeClr val="bg1"/>
                        </a:solidFill>
                        <a:effectLst/>
                        <a:latin typeface="Roboto" panose="02000000000000000000" pitchFamily="2" charset="0"/>
                        <a:ea typeface="Roboto" panose="02000000000000000000" pitchFamily="2" charset="0"/>
                        <a:cs typeface="+mn-cs"/>
                      </a:endParaRPr>
                    </a:p>
                    <a:p>
                      <a:pPr marL="72000" indent="-72000">
                        <a:lnSpc>
                          <a:spcPct val="107000"/>
                        </a:lnSpc>
                        <a:spcAft>
                          <a:spcPts val="300"/>
                        </a:spcAft>
                        <a:buFont typeface="Arial" panose="020B0604020202020204" pitchFamily="34" charset="0"/>
                        <a:buChar cha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expanded noun phrases to describe and specify (Y2)</a:t>
                      </a:r>
                    </a:p>
                    <a:p>
                      <a:pPr marL="72000" indent="-72000">
                        <a:lnSpc>
                          <a:spcPct val="107000"/>
                        </a:lnSpc>
                        <a:spcAft>
                          <a:spcPts val="300"/>
                        </a:spcAft>
                        <a:buFont typeface="Arial" panose="020B0604020202020204" pitchFamily="34" charset="0"/>
                        <a:buChar cha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sentences with more than one clause using subordinating and </a:t>
                      </a:r>
                      <a:r>
                        <a:rPr lang="en-US" sz="80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co-ordinating</a:t>
                      </a: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 conjunctions (Y2)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Recognise and know the functions of adverbs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To understand the term ‘clause’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23870">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Writing to inform: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US" sz="900" b="0" i="0">
                        <a:solidFill>
                          <a:schemeClr val="bg1"/>
                        </a:solidFill>
                        <a:effectLst/>
                        <a:latin typeface="United Curriculum" pitchFamily="2"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non-fiction unit, pupils will continue to develop their understanding about the purpose and features of writing to inform.</a:t>
                      </a:r>
                    </a:p>
                    <a:p>
                      <a:pPr>
                        <a:spcAft>
                          <a:spcPts val="600"/>
                        </a:spcAft>
                      </a:pPr>
                      <a:r>
                        <a:rPr lang="en-US" sz="800">
                          <a:solidFill>
                            <a:schemeClr val="bg1"/>
                          </a:solidFill>
                          <a:latin typeface="Roboto" panose="02000000000000000000" pitchFamily="2" charset="0"/>
                          <a:ea typeface="Roboto" panose="02000000000000000000" pitchFamily="2" charset="0"/>
                        </a:rPr>
                        <a:t>They will focus on the organisation of their ideas, learning how to group related material into paragraphs and how to use simple layout devices, such as headings and sub-headings to guide their reader through the text.</a:t>
                      </a:r>
                    </a:p>
                    <a:p>
                      <a:pPr>
                        <a:spcAft>
                          <a:spcPts val="600"/>
                        </a:spcAft>
                      </a:pPr>
                      <a:r>
                        <a:rPr lang="en-US" sz="800">
                          <a:solidFill>
                            <a:schemeClr val="bg1"/>
                          </a:solidFill>
                          <a:latin typeface="Roboto" panose="02000000000000000000" pitchFamily="2" charset="0"/>
                          <a:ea typeface="Roboto" panose="02000000000000000000" pitchFamily="2" charset="0"/>
                        </a:rPr>
                        <a:t>Pupils will apply their learning to creating their own information texts about their chosen dinosaur species to collate into a class non-fiction ‘book’.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Day of the Dinosaurs – Steve </a:t>
                      </a:r>
                      <a:r>
                        <a:rPr lang="en-US" sz="800" b="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Brusatte</a:t>
                      </a: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Group related ideas into paragraphs in non-fiction writing (e.g. every sentence in each paragraph should be about the same topic)</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Understand how to use simple devices to organise material and aid presentation</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appropriate headings and sub-headings in non-fiction writing to tell the reader what each section of writing is about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the past or present tense consistently throughout a piece of writing, sometimes using progressive verb forms to show something is or was in progress (Y2)</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expanded noun phrases to describe and specify (Y2)</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(Y3)</a:t>
                      </a:r>
                    </a:p>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prepositions to add detail about time and place (Y3)</a:t>
                      </a:r>
                    </a:p>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endParaRPr lang="en-US" sz="800">
                        <a:solidFill>
                          <a:schemeClr val="bg1"/>
                        </a:solidFill>
                        <a:highlight>
                          <a:srgbClr val="00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7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Autumn 2/3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3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2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892748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070257794"/>
              </p:ext>
            </p:extLst>
          </p:nvPr>
        </p:nvGraphicFramePr>
        <p:xfrm>
          <a:off x="232406" y="893430"/>
          <a:ext cx="9175754" cy="323088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315254">
                  <a:extLst>
                    <a:ext uri="{9D8B030D-6E8A-4147-A177-3AD203B41FA5}">
                      <a16:colId xmlns:a16="http://schemas.microsoft.com/office/drawing/2014/main" val="247776695"/>
                    </a:ext>
                  </a:extLst>
                </a:gridCol>
                <a:gridCol w="1385249">
                  <a:extLst>
                    <a:ext uri="{9D8B030D-6E8A-4147-A177-3AD203B41FA5}">
                      <a16:colId xmlns:a16="http://schemas.microsoft.com/office/drawing/2014/main" val="3380293508"/>
                    </a:ext>
                  </a:extLst>
                </a:gridCol>
                <a:gridCol w="1753959">
                  <a:extLst>
                    <a:ext uri="{9D8B030D-6E8A-4147-A177-3AD203B41FA5}">
                      <a16:colId xmlns:a16="http://schemas.microsoft.com/office/drawing/2014/main" val="2902844172"/>
                    </a:ext>
                  </a:extLst>
                </a:gridCol>
                <a:gridCol w="2785292">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037286">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endParaRPr lang="en-US" sz="1000" b="1">
                        <a:solidFill>
                          <a:srgbClr val="052264"/>
                        </a:solidFill>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a:solidFill>
                            <a:schemeClr val="bg1"/>
                          </a:solidFill>
                          <a:latin typeface="United Curriculum" pitchFamily="2" charset="0"/>
                        </a:rPr>
                        <a:t>Developing Dialogue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(3 weeks)</a:t>
                      </a:r>
                      <a:endParaRPr lang="en-GB" sz="900" b="0" i="0">
                        <a:solidFill>
                          <a:schemeClr val="bg1"/>
                        </a:solidFill>
                        <a:latin typeface="United Curriculum"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cs typeface="+mn-cs"/>
                        </a:rPr>
                        <a:t>In this unit, pupils will build on their existing knowledge of the structure and features of narrative writing, with a focus on their purpose and audience.</a:t>
                      </a:r>
                    </a:p>
                    <a:p>
                      <a:pPr>
                        <a:spcAft>
                          <a:spcPts val="600"/>
                        </a:spcAft>
                      </a:pPr>
                      <a:r>
                        <a:rPr lang="en-US" sz="800">
                          <a:solidFill>
                            <a:schemeClr val="bg1"/>
                          </a:solidFill>
                          <a:latin typeface="Roboto" panose="02000000000000000000" pitchFamily="2" charset="0"/>
                          <a:ea typeface="Roboto" panose="02000000000000000000" pitchFamily="2" charset="0"/>
                          <a:cs typeface="+mn-cs"/>
                        </a:rPr>
                        <a:t>They will revisit the ways in which they can entertain their reader by creating vivid imagery and evoking emotional responses, linking back to their learning from their recent ‘Developing Description’ unit. </a:t>
                      </a:r>
                    </a:p>
                    <a:p>
                      <a:pPr>
                        <a:spcAft>
                          <a:spcPts val="600"/>
                        </a:spcAft>
                      </a:pPr>
                      <a:r>
                        <a:rPr lang="en-US" sz="800">
                          <a:solidFill>
                            <a:schemeClr val="bg1"/>
                          </a:solidFill>
                          <a:latin typeface="Roboto" panose="02000000000000000000" pitchFamily="2" charset="0"/>
                          <a:ea typeface="Roboto" panose="02000000000000000000" pitchFamily="2" charset="0"/>
                          <a:cs typeface="+mn-cs"/>
                        </a:rPr>
                        <a:t>Pupils will learn how and why dialogue is used in narrative, practising how to punctuate direct speech using inverted commas. </a:t>
                      </a:r>
                    </a:p>
                    <a:p>
                      <a:pPr>
                        <a:spcAft>
                          <a:spcPts val="600"/>
                        </a:spcAft>
                      </a:pPr>
                      <a:r>
                        <a:rPr lang="en-US" sz="800">
                          <a:solidFill>
                            <a:schemeClr val="bg1"/>
                          </a:solidFill>
                          <a:latin typeface="Roboto" panose="02000000000000000000" pitchFamily="2" charset="0"/>
                          <a:ea typeface="Roboto" panose="02000000000000000000" pitchFamily="2" charset="0"/>
                          <a:cs typeface="+mn-cs"/>
                        </a:rPr>
                        <a:t>They will plan, write and edit a new story based on the one they have shared, applying their new and revisited narrative writing skills. </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latin typeface="Roboto" panose="02000000000000000000" pitchFamily="2" charset="0"/>
                          <a:ea typeface="Roboto" panose="02000000000000000000" pitchFamily="2" charset="0"/>
                        </a:rPr>
                        <a:t>Stone Age Boy – Satoshi Kitamura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Linked texts:</a:t>
                      </a:r>
                      <a:endParaRPr lang="en-GB"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Day of the Dinosaurs – Steve </a:t>
                      </a:r>
                      <a:r>
                        <a:rPr lang="en-US" sz="800" b="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Brusatte</a:t>
                      </a: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Ug: Boy Genius of the Stone Age – Raymond Briggs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Understand the uses and purposes of dialogue in narrative writing</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around words being spoken to punctuate direct speech</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the past tense consistently throughout a piece of writing, s</a:t>
                      </a:r>
                      <a:r>
                        <a:rPr lang="en-US" sz="800" kern="1200">
                          <a:solidFill>
                            <a:schemeClr val="bg1"/>
                          </a:solidFill>
                          <a:effectLst/>
                          <a:latin typeface="Roboto" panose="02000000000000000000" pitchFamily="2" charset="0"/>
                          <a:ea typeface="Roboto" panose="02000000000000000000" pitchFamily="2" charset="0"/>
                          <a:cs typeface="+mn-cs"/>
                        </a:rPr>
                        <a:t>ometimes using progressive verb forms to show something was in progress (Y2)</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Write sentences with different forms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expanded noun phrases to describe and specify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detail by expressing time and place (Y3)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choices about vocabulary that shows an understanding of purpose and audience (e.g. by evoking specific responses in the reader) (Y3)</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Autumn 3/3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3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3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3914017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603893843"/>
              </p:ext>
            </p:extLst>
          </p:nvPr>
        </p:nvGraphicFramePr>
        <p:xfrm>
          <a:off x="238123" y="820279"/>
          <a:ext cx="9175754" cy="559308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223723">
                  <a:extLst>
                    <a:ext uri="{9D8B030D-6E8A-4147-A177-3AD203B41FA5}">
                      <a16:colId xmlns:a16="http://schemas.microsoft.com/office/drawing/2014/main" val="247776695"/>
                    </a:ext>
                  </a:extLst>
                </a:gridCol>
                <a:gridCol w="1047791">
                  <a:extLst>
                    <a:ext uri="{9D8B030D-6E8A-4147-A177-3AD203B41FA5}">
                      <a16:colId xmlns:a16="http://schemas.microsoft.com/office/drawing/2014/main" val="3380293508"/>
                    </a:ext>
                  </a:extLst>
                </a:gridCol>
                <a:gridCol w="1696720">
                  <a:extLst>
                    <a:ext uri="{9D8B030D-6E8A-4147-A177-3AD203B41FA5}">
                      <a16:colId xmlns:a16="http://schemas.microsoft.com/office/drawing/2014/main" val="2902844172"/>
                    </a:ext>
                  </a:extLst>
                </a:gridCol>
                <a:gridCol w="3271520">
                  <a:extLst>
                    <a:ext uri="{9D8B030D-6E8A-4147-A177-3AD203B41FA5}">
                      <a16:colId xmlns:a16="http://schemas.microsoft.com/office/drawing/2014/main" val="2149459059"/>
                    </a:ext>
                  </a:extLst>
                </a:gridCol>
              </a:tblGrid>
              <a:tr h="389961">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754825">
                <a:tc>
                  <a:txBody>
                    <a:bodyPr/>
                    <a:lstStyle/>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Investigating Viewpoint: </a:t>
                      </a:r>
                      <a:r>
                        <a:rPr lang="en-US" sz="950" b="0" i="0">
                          <a:solidFill>
                            <a:schemeClr val="bg1"/>
                          </a:solidFill>
                          <a:effectLst/>
                          <a:latin typeface="United Curriculum" pitchFamily="2" charset="0"/>
                          <a:ea typeface="Calibri" panose="020F0502020204030204" pitchFamily="34" charset="0"/>
                          <a:cs typeface="Times New Roman" panose="02020603050405020304" pitchFamily="18" charset="0"/>
                        </a:rPr>
                        <a:t>Twisted Fairy Tales</a:t>
                      </a: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Building on their learning about narrative writing from the Autumn Term, pupils will learn about the narrator’s viewpoint, exploring how a change in the perspective a narrative is told from, affects content, vocabulary and grammar.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choose a familiar classic tale they would like to retell from the first-person point of view of one of the key characters, deciding how the original events will be ‘twisted’ and making careful choices about their use of language and grammar accordingly.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True Story of the Three Little Pigs – Jon </a:t>
                      </a:r>
                      <a:r>
                        <a:rPr lang="en-US" sz="800" b="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Scieszka</a:t>
                      </a: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algn="l">
                        <a:lnSpc>
                          <a:spcPct val="100000"/>
                        </a:lnSpc>
                        <a:spcAft>
                          <a:spcPts val="300"/>
                        </a:spcAft>
                      </a:pPr>
                      <a:r>
                        <a:rPr lang="en-US" sz="800" b="1">
                          <a:solidFill>
                            <a:schemeClr val="bg1"/>
                          </a:solidFill>
                          <a:latin typeface="Roboto" panose="02000000000000000000" pitchFamily="2" charset="0"/>
                          <a:ea typeface="Roboto" panose="02000000000000000000" pitchFamily="2" charset="0"/>
                        </a:rPr>
                        <a:t>Linked text:</a:t>
                      </a:r>
                    </a:p>
                    <a:p>
                      <a:pPr algn="l">
                        <a:lnSpc>
                          <a:spcPct val="100000"/>
                        </a:lnSpc>
                        <a:spcAft>
                          <a:spcPts val="300"/>
                        </a:spcAft>
                      </a:pP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A Tale of Two Beasts – Fiona </a:t>
                      </a:r>
                      <a:r>
                        <a:rPr lang="en-US" sz="800" b="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Roberton</a:t>
                      </a: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Write stories with creative characters, settings and plots  (i.e. not just retelling familiar stories using familiar characters)</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choices about vocabulary and grammar that shows an understanding of purpose and audience (e.g. clear differences in language used to describe different characters)</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Write sentences with different forms (Y2)</a:t>
                      </a:r>
                      <a:r>
                        <a:rPr lang="en-US" sz="800">
                          <a:solidFill>
                            <a:schemeClr val="bg1"/>
                          </a:solidFill>
                          <a:latin typeface="Roboto" panose="02000000000000000000" pitchFamily="2" charset="0"/>
                          <a:ea typeface="Roboto" panose="02000000000000000000" pitchFamily="2" charset="0"/>
                        </a:rPr>
                        <a:t> </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84138" indent="-84138"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rPr>
                        <a:t>Use apostrophes to mark missing letters (Y2)</a:t>
                      </a:r>
                    </a:p>
                    <a:p>
                      <a:pPr marL="84138" indent="-84138">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the past tense consistently throughout a piece of writing, s</a:t>
                      </a:r>
                      <a:r>
                        <a:rPr lang="en-US" sz="800" kern="1200">
                          <a:solidFill>
                            <a:schemeClr val="bg1"/>
                          </a:solidFill>
                          <a:effectLst/>
                          <a:latin typeface="Roboto" panose="02000000000000000000" pitchFamily="2" charset="0"/>
                          <a:ea typeface="Roboto" panose="02000000000000000000" pitchFamily="2" charset="0"/>
                          <a:cs typeface="+mn-cs"/>
                        </a:rPr>
                        <a:t>ometimes using progressive verb forms to show something was in progress (Y2)</a:t>
                      </a:r>
                      <a:endParaRPr lang="en-US" sz="800">
                        <a:solidFill>
                          <a:schemeClr val="bg1"/>
                        </a:solidFill>
                        <a:latin typeface="Roboto" panose="02000000000000000000" pitchFamily="2" charset="0"/>
                        <a:ea typeface="Roboto" panose="02000000000000000000" pitchFamily="2" charset="0"/>
                      </a:endParaRPr>
                    </a:p>
                    <a:p>
                      <a:pPr marL="84138" indent="-84138"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rPr>
                        <a:t>Use inverted commas around words being spoken to punctuate direct speech (Y3)</a:t>
                      </a:r>
                      <a:endParaRPr lang="en-GB"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724828">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Discussion: </a:t>
                      </a:r>
                      <a:r>
                        <a:rPr lang="en-US" sz="950" b="0">
                          <a:solidFill>
                            <a:schemeClr val="bg1"/>
                          </a:solidFill>
                          <a:effectLst/>
                          <a:latin typeface="United Curriculum" pitchFamily="2" charset="0"/>
                          <a:ea typeface="Calibri" panose="020F0502020204030204" pitchFamily="34" charset="0"/>
                          <a:cs typeface="Times New Roman" panose="02020603050405020304" pitchFamily="18" charset="0"/>
                        </a:rPr>
                        <a:t>Fairy Tale Crimes</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be introduced to the purpose and features of discussion, reviewing their Autumn Term learning on how to group related ideas into paragraphs. </a:t>
                      </a:r>
                    </a:p>
                    <a:p>
                      <a:pPr>
                        <a:spcAft>
                          <a:spcPts val="600"/>
                        </a:spcAft>
                      </a:pPr>
                      <a:r>
                        <a:rPr lang="en-US" sz="800">
                          <a:solidFill>
                            <a:schemeClr val="bg1"/>
                          </a:solidFill>
                          <a:latin typeface="Roboto" panose="02000000000000000000" pitchFamily="2" charset="0"/>
                          <a:ea typeface="Roboto" panose="02000000000000000000" pitchFamily="2" charset="0"/>
                        </a:rPr>
                        <a:t>They will learn about the importance of examining both sides of an argument before making a judgement, using supporting evidence to justify opinions. </a:t>
                      </a:r>
                    </a:p>
                    <a:p>
                      <a:pPr>
                        <a:spcAft>
                          <a:spcPts val="600"/>
                        </a:spcAft>
                      </a:pPr>
                      <a:r>
                        <a:rPr lang="en-US" sz="800">
                          <a:solidFill>
                            <a:schemeClr val="bg1"/>
                          </a:solidFill>
                          <a:latin typeface="Roboto" panose="02000000000000000000" pitchFamily="2" charset="0"/>
                          <a:ea typeface="Roboto" panose="02000000000000000000" pitchFamily="2" charset="0"/>
                        </a:rPr>
                        <a:t>Pupils will choose a topic on which to write a short discussion text of their own.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Model text included: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Alexander T. Wolf – Murderer or Misunderstood?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Optional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Who Pushed </a:t>
                      </a:r>
                      <a:r>
                        <a:rPr lang="en-US" sz="80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Humpty</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Dumpty &amp; Other Notorious Nursery Tale Mysteries – David Levinthal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Group related ideas into paragraphs in non-fiction writing (e.g. every sentence in each paragraph should be about the same topic)</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Make choices about vocabulary and grammar that shows an understanding of purpose and audience (e.g. choosing language and grammar to demonstrate impartiality)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Arial" panose="020B0604020202020204" pitchFamily="34" charset="0"/>
                        </a:rPr>
                        <a:t>Use adverbs and conjunctions to express cause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apostrophes to mark missing letters and singular possession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(e.g. whilst, as, although) (Y3)</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564603">
                <a:tc>
                  <a:txBody>
                    <a:bodyPr/>
                    <a:lstStyle/>
                    <a:p>
                      <a:pPr algn="ctr">
                        <a:lnSpc>
                          <a:spcPct val="100000"/>
                        </a:lnSpc>
                        <a:spcAft>
                          <a:spcPts val="600"/>
                        </a:spcAft>
                      </a:pPr>
                      <a:r>
                        <a:rPr lang="en-US" sz="950" b="1">
                          <a:solidFill>
                            <a:schemeClr val="bg1"/>
                          </a:solidFill>
                          <a:effectLst/>
                          <a:latin typeface="United Curriculum" pitchFamily="2" charset="0"/>
                          <a:cs typeface="Times New Roman" panose="02020603050405020304" pitchFamily="18" charset="0"/>
                        </a:rPr>
                        <a:t>Reporting</a:t>
                      </a:r>
                      <a:r>
                        <a:rPr lang="en-US" sz="950">
                          <a:solidFill>
                            <a:schemeClr val="bg1"/>
                          </a:solidFill>
                          <a:effectLst/>
                          <a:latin typeface="United Curriculum" pitchFamily="2" charset="0"/>
                          <a:cs typeface="Times New Roman" panose="02020603050405020304" pitchFamily="18" charset="0"/>
                        </a:rPr>
                        <a:t>: Fairy Tale Crimes</a:t>
                      </a:r>
                    </a:p>
                    <a:p>
                      <a:pPr algn="ctr">
                        <a:lnSpc>
                          <a:spcPct val="100000"/>
                        </a:lnSpc>
                        <a:spcAft>
                          <a:spcPts val="600"/>
                        </a:spcAft>
                      </a:pPr>
                      <a:r>
                        <a:rPr lang="en-US" sz="900" b="0">
                          <a:solidFill>
                            <a:schemeClr val="bg1"/>
                          </a:solidFill>
                          <a:effectLst/>
                          <a:latin typeface="United Curriculum" pitchFamily="2" charset="0"/>
                          <a:cs typeface="Times New Roman" panose="02020603050405020304" pitchFamily="18" charset="0"/>
                        </a:rPr>
                        <a:t>(2 weeks)</a:t>
                      </a:r>
                      <a:endParaRPr lang="en-GB" sz="900" b="0">
                        <a:solidFill>
                          <a:schemeClr val="bg1"/>
                        </a:solidFill>
                        <a:effectLst/>
                        <a:latin typeface="United Curriculum" pitchFamily="2"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examine the features of news reports, learning about their primary purpose in informing the reader and how this affects content, grammar and vocabulary.</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learn how to punctuate quotations, reviewing their prior learning on the use of inverted commas.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apply their learning to creating a basic written news report on a topic of their choice, such as a recent or historical event, or a fairy tale or nursery rhyme crime.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a:spcAft>
                          <a:spcPts val="300"/>
                        </a:spcAft>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 included: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Police Pursue Egg Pusher’ </a:t>
                      </a:r>
                      <a:endParaRPr lang="en-US" sz="8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choices about grammar and vocabulary that shows an understanding of purpose and audience (e.g. applying the features of informative writing)</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around words being spoken to punctuate direct speech</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Use capital letters, full stops, question marks and exclamation marks to demarcate most sentences correctly (Y2)</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Make correct and consistent use of the present and past tense, including progressive forms (Y2)</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Express time, place and cause using conjunctions, adverbs and prepositions (Y3)</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Group related ideas into paragraphs in non-fiction writing (Y3)</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Use simple devices to organise material and aid presentation (Y3)</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1810933591"/>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3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Spring 1/2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1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601610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272986782"/>
              </p:ext>
            </p:extLst>
          </p:nvPr>
        </p:nvGraphicFramePr>
        <p:xfrm>
          <a:off x="232406" y="893430"/>
          <a:ext cx="9175754" cy="477774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560314">
                  <a:extLst>
                    <a:ext uri="{9D8B030D-6E8A-4147-A177-3AD203B41FA5}">
                      <a16:colId xmlns:a16="http://schemas.microsoft.com/office/drawing/2014/main" val="247776695"/>
                    </a:ext>
                  </a:extLst>
                </a:gridCol>
                <a:gridCol w="822960">
                  <a:extLst>
                    <a:ext uri="{9D8B030D-6E8A-4147-A177-3AD203B41FA5}">
                      <a16:colId xmlns:a16="http://schemas.microsoft.com/office/drawing/2014/main" val="3380293508"/>
                    </a:ext>
                  </a:extLst>
                </a:gridCol>
                <a:gridCol w="1976711">
                  <a:extLst>
                    <a:ext uri="{9D8B030D-6E8A-4147-A177-3AD203B41FA5}">
                      <a16:colId xmlns:a16="http://schemas.microsoft.com/office/drawing/2014/main" val="2902844172"/>
                    </a:ext>
                  </a:extLst>
                </a:gridCol>
                <a:gridCol w="2879769">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656730">
                <a:tc>
                  <a:txBody>
                    <a:bodyPr/>
                    <a:lstStyle/>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Fact Files</a:t>
                      </a:r>
                      <a:r>
                        <a:rPr lang="en-US" sz="950" b="0" i="0">
                          <a:solidFill>
                            <a:schemeClr val="bg1"/>
                          </a:solidFill>
                          <a:effectLst/>
                          <a:latin typeface="United Curriculum" pitchFamily="2" charset="0"/>
                          <a:ea typeface="Calibri" panose="020F0502020204030204" pitchFamily="34" charset="0"/>
                          <a:cs typeface="Times New Roman" panose="02020603050405020304" pitchFamily="18" charset="0"/>
                        </a:rPr>
                        <a:t>:</a:t>
                      </a: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Building on their prior learning of writing to inform, pupils will create fact files to inform others (perhaps about themselves and their class), making decisions about the form and presentation of their writing in line with their chosen audience. </a:t>
                      </a:r>
                    </a:p>
                    <a:p>
                      <a:pPr>
                        <a:spcAft>
                          <a:spcPts val="600"/>
                        </a:spcAft>
                      </a:pPr>
                      <a:r>
                        <a:rPr lang="en-US" sz="800">
                          <a:solidFill>
                            <a:schemeClr val="bg1"/>
                          </a:solidFill>
                          <a:latin typeface="Roboto" panose="02000000000000000000" pitchFamily="2" charset="0"/>
                          <a:ea typeface="Roboto" panose="02000000000000000000" pitchFamily="2" charset="0"/>
                        </a:rPr>
                        <a:t>They will continue to develop their understanding of how to structure their writing into paragraphs, </a:t>
                      </a:r>
                      <a:r>
                        <a:rPr lang="en-US" sz="800" err="1">
                          <a:solidFill>
                            <a:schemeClr val="bg1"/>
                          </a:solidFill>
                          <a:latin typeface="Roboto" panose="02000000000000000000" pitchFamily="2" charset="0"/>
                          <a:ea typeface="Roboto" panose="02000000000000000000" pitchFamily="2" charset="0"/>
                        </a:rPr>
                        <a:t>signalling</a:t>
                      </a:r>
                      <a:r>
                        <a:rPr lang="en-US" sz="800">
                          <a:solidFill>
                            <a:schemeClr val="bg1"/>
                          </a:solidFill>
                          <a:latin typeface="Roboto" panose="02000000000000000000" pitchFamily="2" charset="0"/>
                          <a:ea typeface="Roboto" panose="02000000000000000000" pitchFamily="2" charset="0"/>
                        </a:rPr>
                        <a:t> to their reader what each section is about, and using simple layout devices to aid presentation and organisation. </a:t>
                      </a:r>
                    </a:p>
                    <a:p>
                      <a:pPr>
                        <a:spcAft>
                          <a:spcPts val="600"/>
                        </a:spcAft>
                      </a:pP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This is How We Do It: </a:t>
                      </a:r>
                      <a:r>
                        <a:rPr lang="en-US" sz="800" b="0" i="1" kern="1200">
                          <a:solidFill>
                            <a:schemeClr val="bg1"/>
                          </a:solidFill>
                          <a:effectLst/>
                          <a:latin typeface="Roboto" panose="02000000000000000000" pitchFamily="2" charset="0"/>
                          <a:ea typeface="Roboto" panose="02000000000000000000" pitchFamily="2" charset="0"/>
                          <a:cs typeface="+mn-cs"/>
                        </a:rPr>
                        <a:t>One Day in the Lives of Seven Kids from around the World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Matt Lamothe</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Group related ideas into paragraphs in non-fiction writing (e.g. every sentence in each paragraph should be about the same topic)</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appropriate headings and sub-headings in non-fiction writing to tell the reader what each section of writing is about</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Understand how to use the present perfect verb form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prepositions to add detail about time and place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(e.g. as, although, while, whereas, yet, though)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Use capital letters, full stops, question marks and exclamation marks to demarcate most sentences correctly (Y2)</a:t>
                      </a:r>
                      <a:endParaRPr lang="en-US" sz="800" b="0" i="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correct and consistent use of the present tense, including progressive form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expanded noun phrases to describe and specify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for names and the personal pronoun ‘I’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apostrophes to mark missing letters and singular possession (Y2)</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6529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cs typeface="Times New Roman" panose="02020603050405020304" pitchFamily="18" charset="0"/>
                        </a:rPr>
                        <a:t>Traditional Fables: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United Curriculum" pitchFamily="2" charset="0"/>
                          <a:cs typeface="Times New Roman" panose="02020603050405020304" pitchFamily="18" charset="0"/>
                        </a:rPr>
                        <a:t>(3 weeks)</a:t>
                      </a:r>
                      <a:endParaRPr lang="en-GB"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United Curriculum" pitchFamily="2" charset="0"/>
                          <a:cs typeface="Times New Roman" panose="02020603050405020304" pitchFamily="18" charset="0"/>
                        </a:rPr>
                        <a:t> POETRY LINK </a:t>
                      </a:r>
                      <a:endParaRPr lang="en-GB" sz="900" b="1" i="0">
                        <a:solidFill>
                          <a:schemeClr val="tx1"/>
                        </a:solidFill>
                        <a:highlight>
                          <a:srgbClr val="3E9C64"/>
                        </a:highlight>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share a selection of fables, identifying the features and themes that run across them.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review their prior learning on narrative writing, including the use of inverted commas to punctuate dialogue, whilst developing their understanding of paragraphing and cohesion in fiction.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develop their own morals, characters and plots, creating their own brief narrative in the style of a fable, before summarising their story, reworking it into a poetic form of their choice.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Selection of Traditional Fables (e.g. Aesop’s Fables)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stories with creative characters, settings and plots (i.e. not just retelling familiar stories or using familiar characters) </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Group related ideas into paragraphs in fiction writing (e.g. paragraphs for each section of narrative) </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inverted commas around words being spoken to punctuate direct speech </a:t>
                      </a:r>
                      <a:endPar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for names and the personal pronoun ‘I’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apostrophes to mark missing letters and singular possession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correct and consistent use of the past tense, including progressive forms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expanded noun phrases to describe and specify (Y2)</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Express time, place and cause using conjunctions, adverbs and prepositions (Y3)</a:t>
                      </a: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3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Spring 2/2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2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586230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1052804324"/>
              </p:ext>
            </p:extLst>
          </p:nvPr>
        </p:nvGraphicFramePr>
        <p:xfrm>
          <a:off x="232405" y="818999"/>
          <a:ext cx="9230571" cy="5509260"/>
        </p:xfrm>
        <a:graphic>
          <a:graphicData uri="http://schemas.openxmlformats.org/drawingml/2006/table">
            <a:tbl>
              <a:tblPr firstRow="1" bandRow="1">
                <a:tableStyleId>{5940675A-B579-460E-94D1-54222C63F5DA}</a:tableStyleId>
              </a:tblPr>
              <a:tblGrid>
                <a:gridCol w="941592">
                  <a:extLst>
                    <a:ext uri="{9D8B030D-6E8A-4147-A177-3AD203B41FA5}">
                      <a16:colId xmlns:a16="http://schemas.microsoft.com/office/drawing/2014/main" val="1014669821"/>
                    </a:ext>
                  </a:extLst>
                </a:gridCol>
                <a:gridCol w="2702010">
                  <a:extLst>
                    <a:ext uri="{9D8B030D-6E8A-4147-A177-3AD203B41FA5}">
                      <a16:colId xmlns:a16="http://schemas.microsoft.com/office/drawing/2014/main" val="247776695"/>
                    </a:ext>
                  </a:extLst>
                </a:gridCol>
                <a:gridCol w="896574">
                  <a:extLst>
                    <a:ext uri="{9D8B030D-6E8A-4147-A177-3AD203B41FA5}">
                      <a16:colId xmlns:a16="http://schemas.microsoft.com/office/drawing/2014/main" val="3380293508"/>
                    </a:ext>
                  </a:extLst>
                </a:gridCol>
                <a:gridCol w="2234275">
                  <a:extLst>
                    <a:ext uri="{9D8B030D-6E8A-4147-A177-3AD203B41FA5}">
                      <a16:colId xmlns:a16="http://schemas.microsoft.com/office/drawing/2014/main" val="2902844172"/>
                    </a:ext>
                  </a:extLst>
                </a:gridCol>
                <a:gridCol w="245612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206907">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Creating Atmosphere:</a:t>
                      </a: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(4 weeks)</a:t>
                      </a:r>
                      <a:endParaRPr lang="en-GB" sz="950" b="1" i="0">
                        <a:solidFill>
                          <a:schemeClr val="bg1"/>
                        </a:solidFill>
                        <a:latin typeface="United Curriculum"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United Curriculum" pitchFamily="2" charset="0"/>
                          <a:ea typeface="Calibri" panose="020F0502020204030204" pitchFamily="34" charset="0"/>
                          <a:cs typeface="Times New Roman" panose="02020603050405020304" pitchFamily="18" charset="0"/>
                        </a:rPr>
                        <a:t>POETRY LINK </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focus on how language and grammar can be carefully selected to create atmosphere, learning how this affects a reader’s emotional response to the text.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explore how different moods have been created across a shared text, before writing their own version of the narrative from a first-person viewpoint. They will choose or create a character whose perspective they would like to re-tell the story from,  making decisions about how that viewpoint will affect the events of the narrative, and the language and grammar used to tell it.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Using the rich vocabulary they have built as part of their narrative writing, pupils will also create, present and perform poetry, revisiting their understanding of different poetic forms and devices, and learning about the use of personification to create vivid images for their audience. </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Escape From Pompeii –Cristina </a:t>
                      </a:r>
                      <a:r>
                        <a:rPr lang="en-US" sz="80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Balit</a:t>
                      </a: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choices about vocabulary, grammar and structure that show an understanding of purpose and audience (e.g. by creating changes in mood) </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Express time, place and cause using conjunctions, adverbs and prepositions</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Understand how to use the past perfect verb form </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inverted commas around words being spoken to punctuate direct speech </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Group related ideas into paragraphs in fiction writing (e.g. paragraphs for each section of narrative) </a:t>
                      </a:r>
                    </a:p>
                    <a:p>
                      <a:pPr marL="85725" lvl="0" indent="-85725" fontAlgn="auto">
                        <a:spcBef>
                          <a:spcPts val="0"/>
                        </a:spcBef>
                        <a:spcAft>
                          <a:spcPts val="3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p>
                      <a:pPr marL="0" lvl="0" indent="0" fontAlgn="auto">
                        <a:spcBef>
                          <a:spcPts val="0"/>
                        </a:spcBef>
                        <a:spcAft>
                          <a:spcPts val="300"/>
                        </a:spcAft>
                        <a:buFont typeface="Arial" panose="020B0604020202020204" pitchFamily="34" charset="0"/>
                        <a:buNone/>
                      </a:pP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Make correct and consistent use of the past tense, including progressive forms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expanded noun phrases to describe and specify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apostrophes to mark missing letters and singular possession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Write sentences with different forms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6529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Writing to inform:</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 (2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lvl="0" fontAlgn="auto">
                        <a:spcBef>
                          <a:spcPts val="0"/>
                        </a:spcBef>
                        <a:spcAft>
                          <a:spcPts val="600"/>
                        </a:spcAft>
                        <a:defRPr/>
                      </a:pPr>
                      <a:r>
                        <a:rPr lang="en-US" sz="800">
                          <a:solidFill>
                            <a:schemeClr val="bg1"/>
                          </a:solidFill>
                          <a:latin typeface="Roboto" panose="02000000000000000000" pitchFamily="2" charset="0"/>
                          <a:ea typeface="Roboto" panose="02000000000000000000" pitchFamily="2" charset="0"/>
                          <a:cs typeface="+mn-cs"/>
                        </a:rPr>
                        <a:t>Pupils will review and develop their understanding of non-fiction writing, consolidating their understanding of the types of language and grammar used to</a:t>
                      </a:r>
                      <a:r>
                        <a:rPr lang="en-US" sz="800" b="1">
                          <a:solidFill>
                            <a:schemeClr val="bg1"/>
                          </a:solidFill>
                          <a:latin typeface="Roboto" panose="02000000000000000000" pitchFamily="2" charset="0"/>
                          <a:ea typeface="Roboto" panose="02000000000000000000" pitchFamily="2" charset="0"/>
                          <a:cs typeface="+mn-cs"/>
                        </a:rPr>
                        <a:t> </a:t>
                      </a:r>
                      <a:r>
                        <a:rPr lang="en-US" sz="800" b="0">
                          <a:solidFill>
                            <a:schemeClr val="bg1"/>
                          </a:solidFill>
                          <a:latin typeface="Roboto" panose="02000000000000000000" pitchFamily="2" charset="0"/>
                          <a:ea typeface="Roboto" panose="02000000000000000000" pitchFamily="2" charset="0"/>
                          <a:cs typeface="+mn-cs"/>
                        </a:rPr>
                        <a:t>inform</a:t>
                      </a:r>
                      <a:r>
                        <a:rPr lang="en-US" sz="800" b="1">
                          <a:solidFill>
                            <a:schemeClr val="bg1"/>
                          </a:solidFill>
                          <a:latin typeface="Roboto" panose="02000000000000000000" pitchFamily="2" charset="0"/>
                          <a:ea typeface="Roboto" panose="02000000000000000000" pitchFamily="2" charset="0"/>
                          <a:cs typeface="+mn-cs"/>
                        </a:rPr>
                        <a:t> </a:t>
                      </a:r>
                      <a:r>
                        <a:rPr lang="en-US" sz="800">
                          <a:solidFill>
                            <a:schemeClr val="bg1"/>
                          </a:solidFill>
                          <a:latin typeface="Roboto" panose="02000000000000000000" pitchFamily="2" charset="0"/>
                          <a:ea typeface="Roboto" panose="02000000000000000000" pitchFamily="2" charset="0"/>
                          <a:cs typeface="+mn-cs"/>
                        </a:rPr>
                        <a:t>the reader. </a:t>
                      </a:r>
                    </a:p>
                    <a:p>
                      <a:pPr lvl="0" fontAlgn="auto">
                        <a:spcBef>
                          <a:spcPts val="0"/>
                        </a:spcBef>
                        <a:spcAft>
                          <a:spcPts val="600"/>
                        </a:spcAft>
                        <a:defRPr/>
                      </a:pPr>
                      <a:r>
                        <a:rPr lang="en-US" sz="800">
                          <a:solidFill>
                            <a:schemeClr val="bg1"/>
                          </a:solidFill>
                          <a:latin typeface="Roboto" panose="02000000000000000000" pitchFamily="2" charset="0"/>
                          <a:ea typeface="Roboto" panose="02000000000000000000" pitchFamily="2" charset="0"/>
                          <a:cs typeface="+mn-cs"/>
                        </a:rPr>
                        <a:t>They will revisit how to organise their ideas into paragraphs around a particular topic, and how sub-headings and other layout devices can aid the structure and presentation of information. </a:t>
                      </a:r>
                    </a:p>
                    <a:p>
                      <a:pPr lvl="0" fontAlgn="auto">
                        <a:spcBef>
                          <a:spcPts val="0"/>
                        </a:spcBef>
                        <a:spcAft>
                          <a:spcPts val="600"/>
                        </a:spcAft>
                        <a:defRPr/>
                      </a:pPr>
                      <a:r>
                        <a:rPr lang="en-US" sz="800">
                          <a:solidFill>
                            <a:schemeClr val="bg1"/>
                          </a:solidFill>
                          <a:latin typeface="Roboto" panose="02000000000000000000" pitchFamily="2" charset="0"/>
                          <a:ea typeface="Roboto" panose="02000000000000000000" pitchFamily="2" charset="0"/>
                          <a:cs typeface="+mn-cs"/>
                        </a:rPr>
                        <a:t>Pupils will choose a topic for their own informative text, generating content and making decisions about how to present their information to their reader.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Earth Shattering Events – Robin Jacobs </a:t>
                      </a: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mn-cs"/>
                        </a:rPr>
                        <a:t>Group related ideas into paragraphs in non-fiction writing (e.g. every sentence in each paragraph should be about the same topic) </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mn-cs"/>
                        </a:rPr>
                        <a:t>Use appropriate headings and sub-headings in non-fiction writing to tell the reader what each section of writing is about</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mn-cs"/>
                        </a:rPr>
                        <a:t>Sometimes use the present perfect verb form </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mn-cs"/>
                        </a:rPr>
                        <a:t>Make choices about vocabulary and grammar that shows an understanding of purpose and audience (e.g. applying the features of informative writing)</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mn-cs"/>
                        </a:rPr>
                        <a:t>Express time, place and cause using conjunctions, adverbs and prepositions</a:t>
                      </a:r>
                    </a:p>
                    <a:p>
                      <a:pPr marL="85725" lvl="0" indent="-85725" fontAlgn="auto">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mn-cs"/>
                        </a:rPr>
                        <a:t>Use a wide range of conjunctions to create multi-clause sentences (e.g. as, so, if, because, although)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lvl="0" indent="-85725"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cs typeface="+mn-cs"/>
                        </a:rPr>
                        <a:t>Write sentences with different forms (Y2)</a:t>
                      </a:r>
                    </a:p>
                    <a:p>
                      <a:pPr marL="85725" lvl="0" indent="-85725"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cs typeface="+mn-cs"/>
                        </a:rPr>
                        <a:t>Use capital letters, full stops, question marks and exclamation marks to demarcate most sentences correctly (Y2)</a:t>
                      </a:r>
                    </a:p>
                    <a:p>
                      <a:pPr marL="85725" lvl="0" indent="-85725"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cs typeface="+mn-cs"/>
                        </a:rPr>
                        <a:t>Make correct and consistent use of the past and present tense, including progressive forms (Y2)</a:t>
                      </a:r>
                    </a:p>
                    <a:p>
                      <a:pPr marL="85725" lvl="0" indent="-85725"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cs typeface="+mn-cs"/>
                        </a:rPr>
                        <a:t>Use expanded noun phrases to describe and specify (Y2)</a:t>
                      </a:r>
                    </a:p>
                    <a:p>
                      <a:pPr marL="85725" lvl="0" indent="-85725" fontAlgn="auto">
                        <a:spcBef>
                          <a:spcPts val="0"/>
                        </a:spcBef>
                        <a:spcAft>
                          <a:spcPts val="300"/>
                        </a:spcAft>
                        <a:buFont typeface="Arial" panose="020B0604020202020204" pitchFamily="34" charset="0"/>
                        <a:buChar char="•"/>
                        <a:defRPr/>
                      </a:pPr>
                      <a:endParaRPr lang="en-US" sz="800">
                        <a:solidFill>
                          <a:schemeClr val="bg1"/>
                        </a:solidFill>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3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Summer 1/2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1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993279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3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3: Summer 2/2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2 / 2</a:t>
            </a:r>
            <a:endParaRPr lang="en-GB">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E3750D5F-BA13-4F4A-A8D6-58A434EE70A0}"/>
              </a:ext>
            </a:extLst>
          </p:cNvPr>
          <p:cNvGraphicFramePr>
            <a:graphicFrameLocks noGrp="1"/>
          </p:cNvGraphicFramePr>
          <p:nvPr>
            <p:extLst>
              <p:ext uri="{D42A27DB-BD31-4B8C-83A1-F6EECF244321}">
                <p14:modId xmlns:p14="http://schemas.microsoft.com/office/powerpoint/2010/main" val="479348021"/>
              </p:ext>
            </p:extLst>
          </p:nvPr>
        </p:nvGraphicFramePr>
        <p:xfrm>
          <a:off x="232406" y="893430"/>
          <a:ext cx="9175754" cy="441198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685964">
                  <a:extLst>
                    <a:ext uri="{9D8B030D-6E8A-4147-A177-3AD203B41FA5}">
                      <a16:colId xmlns:a16="http://schemas.microsoft.com/office/drawing/2014/main" val="247776695"/>
                    </a:ext>
                  </a:extLst>
                </a:gridCol>
                <a:gridCol w="891250">
                  <a:extLst>
                    <a:ext uri="{9D8B030D-6E8A-4147-A177-3AD203B41FA5}">
                      <a16:colId xmlns:a16="http://schemas.microsoft.com/office/drawing/2014/main" val="3380293508"/>
                    </a:ext>
                  </a:extLst>
                </a:gridCol>
                <a:gridCol w="1736460">
                  <a:extLst>
                    <a:ext uri="{9D8B030D-6E8A-4147-A177-3AD203B41FA5}">
                      <a16:colId xmlns:a16="http://schemas.microsoft.com/office/drawing/2014/main" val="2902844172"/>
                    </a:ext>
                  </a:extLst>
                </a:gridCol>
                <a:gridCol w="292608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642531">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Writing to Persuade: </a:t>
                      </a:r>
                      <a:r>
                        <a:rPr lang="en-US" sz="950" b="0" i="0">
                          <a:solidFill>
                            <a:schemeClr val="bg1"/>
                          </a:solidFill>
                          <a:effectLst/>
                          <a:latin typeface="United Curriculum" pitchFamily="2" charset="0"/>
                          <a:ea typeface="Calibri" panose="020F0502020204030204" pitchFamily="34" charset="0"/>
                          <a:cs typeface="Times New Roman" panose="02020603050405020304" pitchFamily="18" charset="0"/>
                        </a:rPr>
                        <a:t>Adverts &amp; Reviews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learn about the purpose and features of persuasion, building on their KS1 knowledge.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examine how careful choices in language, grammar and structure can contribute to the persuasive effect on the audience, reviewing their prior learning of the four different sentence forms and the related punctuation, learning how each can enhance meaning when writing to persuade.</a:t>
                      </a:r>
                    </a:p>
                    <a:p>
                      <a:pPr>
                        <a:spcAft>
                          <a:spcPts val="600"/>
                        </a:spcAft>
                      </a:pPr>
                      <a:r>
                        <a:rPr lang="en-US" sz="800">
                          <a:solidFill>
                            <a:schemeClr val="bg1"/>
                          </a:solidFill>
                          <a:latin typeface="Roboto" panose="02000000000000000000" pitchFamily="2" charset="0"/>
                          <a:ea typeface="Roboto" panose="02000000000000000000" pitchFamily="2" charset="0"/>
                        </a:rPr>
                        <a:t>Pupils will apply their learning to writing adverts and reviews for fictional inventions inspired by a shared text.</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Izzy Gizmo – Pip Jones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texts included: </a:t>
                      </a:r>
                      <a:r>
                        <a:rPr lang="en-US"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‘Beard-</a:t>
                      </a:r>
                      <a:r>
                        <a:rPr lang="en-US" sz="800" b="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Tastic</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advert and review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Times New Roman" panose="02020603050405020304" pitchFamily="18" charset="0"/>
                        </a:rPr>
                        <a:t>Make choices about vocabulary, grammar and structure that show an understanding of purpose and audience (e.g. applying the features of persuasive writing)</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Write sentences with different forms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85725" lvl="0" indent="-85725"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cs typeface="Times New Roman" panose="02020603050405020304" pitchFamily="18" charset="0"/>
                        </a:rPr>
                        <a:t>Use expanded noun phrases to describe and specify (Y2)</a:t>
                      </a:r>
                    </a:p>
                    <a:p>
                      <a:pPr marL="85725" lvl="0" indent="-85725"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cs typeface="+mn-cs"/>
                        </a:rPr>
                        <a:t>Express time, place and cause using conjunctions, adverbs and prepositions (Y3)</a:t>
                      </a: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correct and consistent use of the present tense, including progressive and perfect forms (Y2/3)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Use apostrophes to mark missing letters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b="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6529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0" i="0" u="none" strike="noStrike" kern="1200" cap="none" spc="0" normalizeH="0" baseline="0" noProof="0">
                          <a:ln>
                            <a:noFill/>
                          </a:ln>
                          <a:solidFill>
                            <a:schemeClr val="bg1"/>
                          </a:solidFill>
                          <a:effectLst/>
                          <a:highlight>
                            <a:srgbClr val="FFFFFF"/>
                          </a:highlight>
                          <a:uLnTx/>
                          <a:uFillTx/>
                          <a:latin typeface="United Curriculum" pitchFamily="2"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United Curriculum" pitchFamily="2" charset="0"/>
                          <a:ea typeface="Calibri" panose="020F0502020204030204" pitchFamily="34" charset="0"/>
                          <a:cs typeface="Times New Roman" panose="02020603050405020304" pitchFamily="18" charset="0"/>
                        </a:rPr>
                        <a:t>Letter Writing:</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United Curriculum" pitchFamily="2" charset="0"/>
                          <a:ea typeface="Calibri" panose="020F0502020204030204" pitchFamily="34" charset="0"/>
                          <a:cs typeface="Times New Roman" panose="02020603050405020304" pitchFamily="18" charset="0"/>
                        </a:rPr>
                        <a:t>(3 weeks)</a:t>
                      </a:r>
                      <a:endParaRPr kumimoji="0" lang="en-GB" sz="900" b="0" i="0" u="none" strike="noStrike" kern="1200" cap="none" spc="0" normalizeH="0" baseline="0" noProof="0">
                        <a:ln>
                          <a:noFill/>
                        </a:ln>
                        <a:solidFill>
                          <a:schemeClr val="bg1"/>
                        </a:solidFill>
                        <a:effectLst/>
                        <a:uLnTx/>
                        <a:uFillTx/>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Pupils will share ‘The Day The Crayons Quit’, using knowledge from their previous writing units to identify features of writing to inform and to persuade within the letters in the story.</a:t>
                      </a:r>
                    </a:p>
                    <a:p>
                      <a:pPr>
                        <a:spcAft>
                          <a:spcPts val="600"/>
                        </a:spcAft>
                      </a:pPr>
                      <a:r>
                        <a:rPr lang="en-US" sz="800">
                          <a:solidFill>
                            <a:schemeClr val="bg1"/>
                          </a:solidFill>
                          <a:latin typeface="Roboto" panose="02000000000000000000" pitchFamily="2" charset="0"/>
                          <a:ea typeface="Roboto" panose="02000000000000000000" pitchFamily="2" charset="0"/>
                        </a:rPr>
                        <a:t>They will learn about the structure of letters, reviewing their prior learning on grouping related material into paragraphs and making links between ideas.</a:t>
                      </a:r>
                    </a:p>
                    <a:p>
                      <a:pPr>
                        <a:spcAft>
                          <a:spcPts val="600"/>
                        </a:spcAft>
                      </a:pPr>
                      <a:r>
                        <a:rPr lang="en-US" sz="800">
                          <a:solidFill>
                            <a:schemeClr val="bg1"/>
                          </a:solidFill>
                          <a:latin typeface="Roboto" panose="02000000000000000000" pitchFamily="2" charset="0"/>
                          <a:ea typeface="Roboto" panose="02000000000000000000" pitchFamily="2" charset="0"/>
                        </a:rPr>
                        <a:t>Pupils will practise writing their own fictional persuasive letters from the point of view of a classroom object, b</a:t>
                      </a:r>
                      <a:r>
                        <a:rPr kumimoji="0" lang="en-US" sz="800" b="0" i="0"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efore</a:t>
                      </a: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 choosing their own real-life audience and purpose to apply their letter-writing skills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(e.g. writing a letter to their new teacher to introduce themselves or writing a letter to their parent persuading them to take them on a special trip in the school holidays, etc.)</a:t>
                      </a:r>
                      <a:endParaRPr lang="en-US" sz="80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The Day The Crayons Quit – Drew </a:t>
                      </a:r>
                      <a:r>
                        <a:rPr kumimoji="0" lang="en-US" sz="800" b="0" i="1" u="none" strike="noStrike" kern="1200" cap="none" spc="0" normalizeH="0" baseline="0" noProof="0" err="1">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Daywalt</a:t>
                      </a:r>
                      <a:endParaRPr kumimoji="0" lang="en-US" sz="800" b="0" i="1"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 included: </a:t>
                      </a: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A number of model letters are included for this unit.</a:t>
                      </a:r>
                      <a:endParaRPr lang="en-US" sz="800" b="0" i="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mn-cs"/>
                        </a:rPr>
                        <a:t>Group related ideas into paragraphs in non-fiction writing (e.g. every sentence in each paragraph should be about the same topic)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mn-cs"/>
                        </a:rPr>
                        <a:t>Express time, place and cause using conjunctions, adverbs and prepositions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Times New Roman" panose="02020603050405020304" pitchFamily="18" charset="0"/>
                        </a:rPr>
                        <a:t>Make choices about vocabulary, grammar and structure that show an understanding of purpose and audience (e.g. by adapting language and grammar according to the recipient of the letter)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Write sentences with different forms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85725" lvl="0" indent="-85725"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cs typeface="Times New Roman" panose="02020603050405020304" pitchFamily="18" charset="0"/>
                        </a:rPr>
                        <a:t>Use expanded noun phrases to describe and specify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correct and consistent use of the present and past tense, including progressive and perfect forms (Y2/3)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b="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3 Writing composition objectives are built into every Writing Unit.</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0" i="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Tree>
    <p:extLst>
      <p:ext uri="{BB962C8B-B14F-4D97-AF65-F5344CB8AC3E}">
        <p14:creationId xmlns:p14="http://schemas.microsoft.com/office/powerpoint/2010/main" val="2708851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424E4E-11C7-4214-BA1B-68863E47BF20}"/>
              </a:ext>
            </a:extLst>
          </p:cNvPr>
          <p:cNvGraphicFramePr>
            <a:graphicFrameLocks noGrp="1"/>
          </p:cNvGraphicFramePr>
          <p:nvPr>
            <p:extLst>
              <p:ext uri="{D42A27DB-BD31-4B8C-83A1-F6EECF244321}">
                <p14:modId xmlns:p14="http://schemas.microsoft.com/office/powerpoint/2010/main" val="2129157617"/>
              </p:ext>
            </p:extLst>
          </p:nvPr>
        </p:nvGraphicFramePr>
        <p:xfrm>
          <a:off x="222248" y="893429"/>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algn="ctr">
                        <a:lnSpc>
                          <a:spcPct val="100000"/>
                        </a:lnSpc>
                        <a:spcAft>
                          <a:spcPts val="600"/>
                        </a:spcAft>
                      </a:pPr>
                      <a:r>
                        <a:rPr lang="en-US" sz="900" i="0">
                          <a:solidFill>
                            <a:schemeClr val="accent1"/>
                          </a:solidFill>
                          <a:latin typeface="Roboto" panose="02000000000000000000" pitchFamily="2" charset="0"/>
                          <a:ea typeface="Roboto" panose="02000000000000000000" pitchFamily="2" charset="0"/>
                        </a:rPr>
                        <a:t>Poems Aloud – Joseph Coelho</a:t>
                      </a:r>
                    </a:p>
                    <a:p>
                      <a:pPr algn="ctr">
                        <a:lnSpc>
                          <a:spcPct val="100000"/>
                        </a:lnSpc>
                        <a:spcAft>
                          <a:spcPts val="600"/>
                        </a:spcAft>
                      </a:pPr>
                      <a:r>
                        <a:rPr lang="en-US" sz="900" i="0">
                          <a:solidFill>
                            <a:schemeClr val="bg1"/>
                          </a:solidFill>
                          <a:latin typeface="Roboto" panose="02000000000000000000" pitchFamily="2" charset="0"/>
                          <a:ea typeface="Roboto" panose="02000000000000000000" pitchFamily="2" charset="0"/>
                        </a:rPr>
                        <a:t>(1 week)</a:t>
                      </a:r>
                      <a:endParaRPr lang="en-GB" sz="900" i="0">
                        <a:solidFill>
                          <a:schemeClr val="bg1"/>
                        </a:solidFill>
                        <a:latin typeface="Roboto" panose="02000000000000000000" pitchFamily="2" charset="0"/>
                        <a:ea typeface="Roboto" panose="02000000000000000000" pitchFamily="2"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Instructional Writing: </a:t>
                      </a:r>
                      <a:r>
                        <a:rPr kumimoji="0" lang="en-US" sz="9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Building With Lego</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Chop, Sizzle Wow: The Silver Spoon Comic Cookbook – Tara Stevens </a:t>
                      </a:r>
                      <a:endParaRPr kumimoji="0" lang="en-GB"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Roboto" panose="02000000000000000000" pitchFamily="2" charset="0"/>
                          <a:ea typeface="Roboto" panose="02000000000000000000" pitchFamily="2" charset="0"/>
                        </a:rPr>
                        <a:t>Developing Description: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The Building Boy – Ross Montgomery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Roboto" panose="02000000000000000000" pitchFamily="2" charset="0"/>
                          <a:ea typeface="Roboto" panose="02000000000000000000" pitchFamily="2"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Dragonology: The Complete Book of Dragons  – Dugald Steer</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i="0">
                        <a:solidFill>
                          <a:schemeClr val="bg1"/>
                        </a:solidFill>
                        <a:effectLst/>
                        <a:latin typeface="Roboto" panose="02000000000000000000" pitchFamily="2" charset="0"/>
                        <a:ea typeface="Roboto" panose="02000000000000000000" pitchFamily="2" charset="0"/>
                        <a:cs typeface="Times New Roman"/>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Roboto" panose="02000000000000000000" pitchFamily="2" charset="0"/>
                          <a:ea typeface="Roboto" panose="02000000000000000000" pitchFamily="2" charset="0"/>
                        </a:rPr>
                        <a:t>Writing Short Stories: </a:t>
                      </a:r>
                    </a:p>
                    <a:p>
                      <a:pPr algn="ctr">
                        <a:lnSpc>
                          <a:spcPct val="100000"/>
                        </a:lnSpc>
                        <a:spcAft>
                          <a:spcPts val="600"/>
                        </a:spcAft>
                      </a:pPr>
                      <a:r>
                        <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3">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Creating Narrative:</a:t>
                      </a:r>
                      <a:r>
                        <a:rPr lang="en-US" sz="950" b="0" i="0">
                          <a:solidFill>
                            <a:schemeClr val="bg1"/>
                          </a:solidFill>
                          <a:effectLst/>
                          <a:latin typeface="Roboto" panose="02000000000000000000" pitchFamily="2" charset="0"/>
                          <a:ea typeface="Roboto" panose="02000000000000000000" pitchFamily="2" charset="0"/>
                          <a:cs typeface="Times New Roman"/>
                        </a:rPr>
                        <a:t> </a:t>
                      </a:r>
                      <a:br>
                        <a:rPr lang="en-US" sz="950" b="0" i="0">
                          <a:solidFill>
                            <a:schemeClr val="bg1"/>
                          </a:solidFill>
                          <a:effectLst/>
                          <a:latin typeface="Roboto" panose="02000000000000000000" pitchFamily="2" charset="0"/>
                          <a:ea typeface="Roboto" panose="02000000000000000000" pitchFamily="2" charset="0"/>
                          <a:cs typeface="Times New Roman"/>
                        </a:rPr>
                      </a:br>
                      <a:r>
                        <a:rPr lang="en-US" sz="950" b="0" i="0">
                          <a:solidFill>
                            <a:schemeClr val="bg1"/>
                          </a:solidFill>
                          <a:effectLst/>
                          <a:latin typeface="Roboto" panose="02000000000000000000" pitchFamily="2" charset="0"/>
                          <a:ea typeface="Roboto" panose="02000000000000000000" pitchFamily="2" charset="0"/>
                          <a:cs typeface="Times New Roman"/>
                        </a:rPr>
                        <a:t>Traditional Tales</a:t>
                      </a:r>
                    </a:p>
                    <a:p>
                      <a:pPr algn="ctr">
                        <a:lnSpc>
                          <a:spcPct val="100000"/>
                        </a:lnSpc>
                        <a:spcAft>
                          <a:spcPts val="600"/>
                        </a:spcAft>
                      </a:pPr>
                      <a:r>
                        <a:rPr lang="en-US" sz="950" b="0" i="0">
                          <a:solidFill>
                            <a:schemeClr val="accent1"/>
                          </a:solidFill>
                          <a:effectLst/>
                          <a:latin typeface="Roboto" panose="02000000000000000000" pitchFamily="2" charset="0"/>
                          <a:ea typeface="Roboto" panose="02000000000000000000" pitchFamily="2" charset="0"/>
                          <a:cs typeface="Times New Roman"/>
                        </a:rPr>
                        <a:t> </a:t>
                      </a:r>
                      <a:r>
                        <a:rPr lang="en-US" sz="900" b="0" i="0">
                          <a:solidFill>
                            <a:schemeClr val="accent1"/>
                          </a:solidFill>
                          <a:effectLst/>
                          <a:latin typeface="Roboto" panose="02000000000000000000" pitchFamily="2" charset="0"/>
                          <a:ea typeface="Roboto" panose="02000000000000000000" pitchFamily="2" charset="0"/>
                          <a:cs typeface="Times New Roman"/>
                        </a:rPr>
                        <a:t>Usborne Illustrated Arabian Nights</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a:rPr>
                        <a:t>(3 weeks)</a:t>
                      </a:r>
                    </a:p>
                    <a:p>
                      <a:pPr algn="ctr">
                        <a:lnSpc>
                          <a:spcPct val="100000"/>
                        </a:lnSpc>
                        <a:spcAft>
                          <a:spcPts val="600"/>
                        </a:spcAft>
                      </a:pPr>
                      <a:endPar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i="0">
                        <a:solidFill>
                          <a:schemeClr val="bg1"/>
                        </a:solidFill>
                        <a:latin typeface="Roboto" panose="02000000000000000000" pitchFamily="2" charset="0"/>
                        <a:ea typeface="Roboto" panose="02000000000000000000" pitchFamily="2"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Dual Purpose Writing:</a:t>
                      </a:r>
                      <a:r>
                        <a:rPr lang="en-US" sz="950" i="0">
                          <a:solidFill>
                            <a:schemeClr val="bg1"/>
                          </a:solidFill>
                          <a:effectLst/>
                          <a:latin typeface="Roboto" panose="02000000000000000000" pitchFamily="2" charset="0"/>
                          <a:ea typeface="Roboto" panose="02000000000000000000" pitchFamily="2" charset="0"/>
                          <a:cs typeface="Times New Roman"/>
                        </a:rPr>
                        <a:t> </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David Attenborough Wildlife Voiceovers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b="0" i="0" kern="1200">
                          <a:solidFill>
                            <a:schemeClr val="accent1"/>
                          </a:solidFill>
                          <a:effectLst/>
                          <a:latin typeface="Roboto" panose="02000000000000000000" pitchFamily="2" charset="0"/>
                          <a:ea typeface="Roboto" panose="02000000000000000000" pitchFamily="2" charset="0"/>
                          <a:cs typeface="+mn-cs"/>
                        </a:rPr>
                        <a:t>Atlas of Animal Adventures – Rachel Williams/ Emily Hawkins </a:t>
                      </a:r>
                      <a:endParaRPr lang="en-US" sz="900" i="0">
                        <a:solidFill>
                          <a:schemeClr val="accent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 (3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Creating Narrative:</a:t>
                      </a:r>
                      <a:endParaRPr lang="en-US" sz="950" b="1" i="0">
                        <a:solidFill>
                          <a:schemeClr val="bg1"/>
                        </a:solidFill>
                        <a:effectLst/>
                        <a:highlight>
                          <a:srgbClr val="FFFF00"/>
                        </a:highligh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a:rPr>
                        <a:t>The Great Kapok Tree – Lynn Cherry</a:t>
                      </a:r>
                      <a:endParaRPr lang="en-US" sz="900" i="0">
                        <a:solidFill>
                          <a:schemeClr val="accent1"/>
                        </a:solidFill>
                        <a:effectLst/>
                        <a:highlight>
                          <a:srgbClr val="FFFF00"/>
                        </a:highligh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Persuasion:</a:t>
                      </a:r>
                      <a:r>
                        <a:rPr lang="en-US" sz="950" i="0">
                          <a:solidFill>
                            <a:schemeClr val="bg1"/>
                          </a:solidFill>
                          <a:effectLst/>
                          <a:latin typeface="Roboto" panose="02000000000000000000" pitchFamily="2" charset="0"/>
                          <a:ea typeface="Roboto" panose="02000000000000000000" pitchFamily="2" charset="0"/>
                          <a:cs typeface="Times New Roman"/>
                        </a:rPr>
                        <a:t> </a:t>
                      </a:r>
                      <a:br>
                        <a:rPr lang="en-US" sz="950" i="0">
                          <a:solidFill>
                            <a:schemeClr val="bg1"/>
                          </a:solidFill>
                          <a:effectLst/>
                          <a:latin typeface="Roboto" panose="02000000000000000000" pitchFamily="2" charset="0"/>
                          <a:ea typeface="Roboto" panose="02000000000000000000" pitchFamily="2" charset="0"/>
                          <a:cs typeface="Times New Roman"/>
                        </a:rPr>
                      </a:br>
                      <a:r>
                        <a:rPr lang="en-US" sz="950" i="0">
                          <a:solidFill>
                            <a:schemeClr val="bg1"/>
                          </a:solidFill>
                          <a:effectLst/>
                          <a:latin typeface="Roboto" panose="02000000000000000000" pitchFamily="2" charset="0"/>
                          <a:ea typeface="Roboto" panose="02000000000000000000" pitchFamily="2" charset="0"/>
                          <a:cs typeface="Times New Roman"/>
                        </a:rPr>
                        <a:t>Save the Rainforest</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r>
                        <a:rPr lang="en-US" sz="900" b="0" i="0">
                          <a:solidFill>
                            <a:srgbClr val="3E9C64"/>
                          </a:solidFill>
                          <a:latin typeface="Roboto" panose="02000000000000000000" pitchFamily="2" charset="0"/>
                          <a:ea typeface="Roboto" panose="02000000000000000000" pitchFamily="2" charset="0"/>
                        </a:rPr>
                        <a:t>There’s a ‘Rangtan in </a:t>
                      </a:r>
                      <a:br>
                        <a:rPr lang="en-US" sz="900" b="0" i="0">
                          <a:solidFill>
                            <a:srgbClr val="3E9C64"/>
                          </a:solidFill>
                          <a:latin typeface="Roboto" panose="02000000000000000000" pitchFamily="2" charset="0"/>
                          <a:ea typeface="Roboto" panose="02000000000000000000" pitchFamily="2" charset="0"/>
                        </a:rPr>
                      </a:br>
                      <a:r>
                        <a:rPr lang="en-US" sz="900" b="0" i="0">
                          <a:solidFill>
                            <a:srgbClr val="3E9C64"/>
                          </a:solidFill>
                          <a:latin typeface="Roboto" panose="02000000000000000000" pitchFamily="2" charset="0"/>
                          <a:ea typeface="Roboto" panose="02000000000000000000" pitchFamily="2" charset="0"/>
                        </a:rPr>
                        <a:t>my Bedroom –  James Sellick and </a:t>
                      </a:r>
                      <a:br>
                        <a:rPr lang="en-US" sz="900" b="0" i="0">
                          <a:solidFill>
                            <a:srgbClr val="3E9C64"/>
                          </a:solidFill>
                          <a:latin typeface="Roboto" panose="02000000000000000000" pitchFamily="2" charset="0"/>
                          <a:ea typeface="Roboto" panose="02000000000000000000" pitchFamily="2" charset="0"/>
                        </a:rPr>
                      </a:br>
                      <a:r>
                        <a:rPr lang="en-US" sz="900" b="0" i="0">
                          <a:solidFill>
                            <a:srgbClr val="3E9C64"/>
                          </a:solidFill>
                          <a:latin typeface="Roboto" panose="02000000000000000000" pitchFamily="2" charset="0"/>
                          <a:ea typeface="Roboto" panose="02000000000000000000" pitchFamily="2" charset="0"/>
                        </a:rPr>
                        <a:t>Frann Preston-Gannon</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( 3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Entertain: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Quick! Let’s Get Out of Here – Michael Rosen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p>
                      <a:pPr algn="ctr">
                        <a:lnSpc>
                          <a:spcPct val="100000"/>
                        </a:lnSpc>
                        <a:spcAft>
                          <a:spcPts val="600"/>
                        </a:spcAft>
                      </a:pPr>
                      <a:endPar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Discussion</a:t>
                      </a:r>
                      <a:r>
                        <a:rPr lang="en-US" sz="950" i="0">
                          <a:solidFill>
                            <a:schemeClr val="bg1"/>
                          </a:solidFill>
                          <a:effectLst/>
                          <a:latin typeface="Roboto" panose="02000000000000000000" pitchFamily="2" charset="0"/>
                          <a:ea typeface="Roboto" panose="02000000000000000000" pitchFamily="2" charset="0"/>
                          <a:cs typeface="Times New Roman"/>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a:rPr>
                        <a:t>This or That? – Pippa Goodheart</a:t>
                      </a: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Author Study:</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a:rPr>
                        <a:t> Nicola Davies</a:t>
                      </a: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(3 weeks)</a:t>
                      </a:r>
                      <a:endParaRPr lang="en-GB" sz="900" i="0">
                        <a:solidFill>
                          <a:schemeClr val="bg1"/>
                        </a:solidFill>
                        <a:effectLst/>
                        <a:latin typeface="Roboto" panose="02000000000000000000" pitchFamily="2" charset="0"/>
                        <a:ea typeface="Roboto" panose="02000000000000000000" pitchFamily="2" charset="0"/>
                        <a:cs typeface="Times New Roman"/>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Biography: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Inventors: Incredible stories of the world's most ingenious inventions – Robert Winston</a:t>
                      </a:r>
                      <a:endParaRPr lang="en-US" sz="900" i="0">
                        <a:solidFill>
                          <a:schemeClr val="accent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 (2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4</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125059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p:txBody>
          <a:bodyPr/>
          <a:lstStyle/>
          <a:p>
            <a:r>
              <a:rPr lang="en-US" altLang="en-US" sz="2800"/>
              <a:t>United Curriculum Principles: </a:t>
            </a:r>
            <a:r>
              <a:rPr lang="en-US" altLang="en-US" sz="2800">
                <a:ln w="12700">
                  <a:solidFill>
                    <a:schemeClr val="accent1"/>
                  </a:solidFill>
                </a:ln>
                <a:solidFill>
                  <a:schemeClr val="accent1"/>
                </a:solidFill>
              </a:rPr>
              <a:t>English Writing</a:t>
            </a:r>
            <a:endParaRPr lang="en-GB" sz="2800">
              <a:ln w="12700">
                <a:solidFill>
                  <a:schemeClr val="accent1"/>
                </a:solidFill>
              </a:ln>
              <a:solidFill>
                <a:schemeClr val="accent1"/>
              </a:solidFill>
            </a:endParaRPr>
          </a:p>
        </p:txBody>
      </p:sp>
      <p:sp>
        <p:nvSpPr>
          <p:cNvPr id="5" name="TextBox 4">
            <a:extLst>
              <a:ext uri="{FF2B5EF4-FFF2-40B4-BE49-F238E27FC236}">
                <a16:creationId xmlns:a16="http://schemas.microsoft.com/office/drawing/2014/main" id="{46C596FE-2D27-4388-B8E0-F736C7F1C99D}"/>
              </a:ext>
            </a:extLst>
          </p:cNvPr>
          <p:cNvSpPr txBox="1"/>
          <p:nvPr/>
        </p:nvSpPr>
        <p:spPr>
          <a:xfrm>
            <a:off x="203201" y="943856"/>
            <a:ext cx="8280400" cy="307777"/>
          </a:xfrm>
          <a:prstGeom prst="rect">
            <a:avLst/>
          </a:prstGeom>
          <a:noFill/>
        </p:spPr>
        <p:txBody>
          <a:bodyPr wrap="square" rtlCol="0">
            <a:spAutoFit/>
          </a:bodyPr>
          <a:lstStyle/>
          <a:p>
            <a:r>
              <a:rPr lang="en-US" sz="1400" b="1">
                <a:solidFill>
                  <a:schemeClr val="bg1"/>
                </a:solidFill>
                <a:latin typeface="Roboto" panose="02000000000000000000" pitchFamily="2" charset="0"/>
                <a:ea typeface="Roboto" panose="02000000000000000000" pitchFamily="2" charset="0"/>
              </a:rPr>
              <a:t>The United Writing Curriculum is built on </a:t>
            </a:r>
            <a:r>
              <a:rPr lang="en-US" sz="1400" b="1">
                <a:solidFill>
                  <a:schemeClr val="accent1"/>
                </a:solidFill>
                <a:latin typeface="Roboto" panose="02000000000000000000" pitchFamily="2" charset="0"/>
                <a:ea typeface="Roboto" panose="02000000000000000000" pitchFamily="2" charset="0"/>
              </a:rPr>
              <a:t>four key principles:</a:t>
            </a:r>
            <a:endParaRPr lang="en-GB" sz="1400" b="1">
              <a:solidFill>
                <a:schemeClr val="accent1"/>
              </a:solidFill>
              <a:latin typeface="Roboto" panose="02000000000000000000" pitchFamily="2" charset="0"/>
              <a:ea typeface="Roboto" panose="02000000000000000000" pitchFamily="2" charset="0"/>
            </a:endParaRPr>
          </a:p>
        </p:txBody>
      </p:sp>
      <p:graphicFrame>
        <p:nvGraphicFramePr>
          <p:cNvPr id="7" name="Table 5">
            <a:extLst>
              <a:ext uri="{FF2B5EF4-FFF2-40B4-BE49-F238E27FC236}">
                <a16:creationId xmlns:a16="http://schemas.microsoft.com/office/drawing/2014/main" id="{451A646A-9717-4C24-876C-71FD8628F943}"/>
              </a:ext>
            </a:extLst>
          </p:cNvPr>
          <p:cNvGraphicFramePr>
            <a:graphicFrameLocks noGrp="1"/>
          </p:cNvGraphicFramePr>
          <p:nvPr>
            <p:extLst>
              <p:ext uri="{D42A27DB-BD31-4B8C-83A1-F6EECF244321}">
                <p14:modId xmlns:p14="http://schemas.microsoft.com/office/powerpoint/2010/main" val="55918893"/>
              </p:ext>
            </p:extLst>
          </p:nvPr>
        </p:nvGraphicFramePr>
        <p:xfrm>
          <a:off x="561353" y="1399740"/>
          <a:ext cx="8359410" cy="4722648"/>
        </p:xfrm>
        <a:graphic>
          <a:graphicData uri="http://schemas.openxmlformats.org/drawingml/2006/table">
            <a:tbl>
              <a:tblPr firstRow="1" bandRow="1"/>
              <a:tblGrid>
                <a:gridCol w="4179705">
                  <a:extLst>
                    <a:ext uri="{9D8B030D-6E8A-4147-A177-3AD203B41FA5}">
                      <a16:colId xmlns:a16="http://schemas.microsoft.com/office/drawing/2014/main" val="3187413655"/>
                    </a:ext>
                  </a:extLst>
                </a:gridCol>
                <a:gridCol w="4179705">
                  <a:extLst>
                    <a:ext uri="{9D8B030D-6E8A-4147-A177-3AD203B41FA5}">
                      <a16:colId xmlns:a16="http://schemas.microsoft.com/office/drawing/2014/main" val="4291304949"/>
                    </a:ext>
                  </a:extLst>
                </a:gridCol>
              </a:tblGrid>
              <a:tr h="236132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C0504D">
                        <a:lumMod val="20000"/>
                        <a:lumOff val="80000"/>
                      </a:srgbClr>
                    </a:solidFill>
                  </a:tcPr>
                </a:tc>
                <a:extLst>
                  <a:ext uri="{0D108BD9-81ED-4DB2-BD59-A6C34878D82A}">
                    <a16:rowId xmlns:a16="http://schemas.microsoft.com/office/drawing/2014/main" val="4791330"/>
                  </a:ext>
                </a:extLst>
              </a:tr>
              <a:tr h="236132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64A2">
                        <a:lumMod val="40000"/>
                        <a:lumOff val="6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GB"/>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79646">
                        <a:lumMod val="40000"/>
                        <a:lumOff val="60000"/>
                      </a:srgbClr>
                    </a:solidFill>
                  </a:tcPr>
                </a:tc>
                <a:extLst>
                  <a:ext uri="{0D108BD9-81ED-4DB2-BD59-A6C34878D82A}">
                    <a16:rowId xmlns:a16="http://schemas.microsoft.com/office/drawing/2014/main" val="1351063123"/>
                  </a:ext>
                </a:extLst>
              </a:tr>
            </a:tbl>
          </a:graphicData>
        </a:graphic>
      </p:graphicFrame>
      <p:sp>
        <p:nvSpPr>
          <p:cNvPr id="8" name="TextBox 7">
            <a:extLst>
              <a:ext uri="{FF2B5EF4-FFF2-40B4-BE49-F238E27FC236}">
                <a16:creationId xmlns:a16="http://schemas.microsoft.com/office/drawing/2014/main" id="{723F05A4-FF20-4E34-ABDF-D62D8783F8EC}"/>
              </a:ext>
            </a:extLst>
          </p:cNvPr>
          <p:cNvSpPr txBox="1"/>
          <p:nvPr/>
        </p:nvSpPr>
        <p:spPr>
          <a:xfrm>
            <a:off x="645196" y="1468553"/>
            <a:ext cx="2971316" cy="495713"/>
          </a:xfrm>
          <a:prstGeom prst="rect">
            <a:avLst/>
          </a:prstGeom>
          <a:noFill/>
        </p:spPr>
        <p:txBody>
          <a:bodyPr wrap="square" rtlCol="0">
            <a:spAutoFit/>
          </a:bodyPr>
          <a:lstStyle/>
          <a:p>
            <a:r>
              <a:rPr lang="en-US" sz="1300" b="1">
                <a:solidFill>
                  <a:srgbClr val="000000"/>
                </a:solidFill>
                <a:latin typeface="United Curriculum" pitchFamily="2" charset="0"/>
                <a:ea typeface="Roboto" panose="02000000000000000000" pitchFamily="2" charset="0"/>
              </a:rPr>
              <a:t>Developing pupils’ metacognitive and critical thinking skills </a:t>
            </a:r>
            <a:endParaRPr lang="en-GB" sz="1300" b="1">
              <a:solidFill>
                <a:srgbClr val="000000"/>
              </a:solidFill>
              <a:latin typeface="United Curriculum" pitchFamily="2" charset="0"/>
              <a:ea typeface="Roboto" panose="02000000000000000000" pitchFamily="2" charset="0"/>
            </a:endParaRPr>
          </a:p>
        </p:txBody>
      </p:sp>
      <p:sp>
        <p:nvSpPr>
          <p:cNvPr id="9" name="TextBox 8">
            <a:extLst>
              <a:ext uri="{FF2B5EF4-FFF2-40B4-BE49-F238E27FC236}">
                <a16:creationId xmlns:a16="http://schemas.microsoft.com/office/drawing/2014/main" id="{B3913DEE-3584-4CD9-A2AD-7E15B5E3E48B}"/>
              </a:ext>
            </a:extLst>
          </p:cNvPr>
          <p:cNvSpPr txBox="1"/>
          <p:nvPr/>
        </p:nvSpPr>
        <p:spPr>
          <a:xfrm>
            <a:off x="4803406" y="1471762"/>
            <a:ext cx="3423312" cy="495713"/>
          </a:xfrm>
          <a:prstGeom prst="rect">
            <a:avLst/>
          </a:prstGeom>
          <a:noFill/>
        </p:spPr>
        <p:txBody>
          <a:bodyPr wrap="square" rtlCol="0">
            <a:spAutoFit/>
          </a:bodyPr>
          <a:lstStyle/>
          <a:p>
            <a:r>
              <a:rPr lang="en-US" sz="1300" b="1">
                <a:solidFill>
                  <a:srgbClr val="000000"/>
                </a:solidFill>
                <a:latin typeface="United Curriculum" pitchFamily="2" charset="0"/>
                <a:ea typeface="Roboto" panose="02000000000000000000" pitchFamily="2" charset="0"/>
              </a:rPr>
              <a:t>Ensuring the highest expectations for the attainment and progress of all pupils </a:t>
            </a:r>
            <a:endParaRPr lang="en-GB" sz="1300" b="1">
              <a:solidFill>
                <a:srgbClr val="000000"/>
              </a:solidFill>
              <a:latin typeface="United Curriculum" pitchFamily="2" charset="0"/>
              <a:ea typeface="Roboto" panose="02000000000000000000" pitchFamily="2" charset="0"/>
            </a:endParaRPr>
          </a:p>
        </p:txBody>
      </p:sp>
      <p:grpSp>
        <p:nvGrpSpPr>
          <p:cNvPr id="10" name="Group 9">
            <a:extLst>
              <a:ext uri="{FF2B5EF4-FFF2-40B4-BE49-F238E27FC236}">
                <a16:creationId xmlns:a16="http://schemas.microsoft.com/office/drawing/2014/main" id="{6FFF4E10-F66E-4DD6-BAA6-74C796FED01F}"/>
              </a:ext>
            </a:extLst>
          </p:cNvPr>
          <p:cNvGrpSpPr/>
          <p:nvPr/>
        </p:nvGrpSpPr>
        <p:grpSpPr>
          <a:xfrm>
            <a:off x="3996558" y="3851914"/>
            <a:ext cx="522000" cy="522000"/>
            <a:chOff x="-1042359" y="3742433"/>
            <a:chExt cx="697831" cy="719487"/>
          </a:xfrm>
        </p:grpSpPr>
        <p:sp>
          <p:nvSpPr>
            <p:cNvPr id="11" name="Oval 10">
              <a:extLst>
                <a:ext uri="{FF2B5EF4-FFF2-40B4-BE49-F238E27FC236}">
                  <a16:creationId xmlns:a16="http://schemas.microsoft.com/office/drawing/2014/main" id="{A8786793-DD94-4690-BE65-C5EBE4B1BAAC}"/>
                </a:ext>
              </a:extLst>
            </p:cNvPr>
            <p:cNvSpPr/>
            <p:nvPr/>
          </p:nvSpPr>
          <p:spPr>
            <a:xfrm>
              <a:off x="-1042359" y="3742433"/>
              <a:ext cx="697831" cy="697831"/>
            </a:xfrm>
            <a:prstGeom prst="ellipse">
              <a:avLst/>
            </a:prstGeom>
            <a:solidFill>
              <a:sysClr val="window" lastClr="FFFFFF"/>
            </a:solidFill>
            <a:ln w="25400" cap="flat" cmpd="sng" algn="ctr">
              <a:solidFill>
                <a:srgbClr val="8064A2"/>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Graphic 11" descr="Heart with solid fill">
              <a:extLst>
                <a:ext uri="{FF2B5EF4-FFF2-40B4-BE49-F238E27FC236}">
                  <a16:creationId xmlns:a16="http://schemas.microsoft.com/office/drawing/2014/main" id="{41C1184C-0953-4407-901A-72F5DB5DA8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42359" y="3764089"/>
              <a:ext cx="697831" cy="697831"/>
            </a:xfrm>
            <a:prstGeom prst="rect">
              <a:avLst/>
            </a:prstGeom>
          </p:spPr>
        </p:pic>
        <p:pic>
          <p:nvPicPr>
            <p:cNvPr id="13" name="Graphic 12" descr="Pencil with solid fill">
              <a:extLst>
                <a:ext uri="{FF2B5EF4-FFF2-40B4-BE49-F238E27FC236}">
                  <a16:creationId xmlns:a16="http://schemas.microsoft.com/office/drawing/2014/main" id="{F584AD0E-9F8F-40D1-8F0C-AB2625155B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13562" y="3954510"/>
              <a:ext cx="273678" cy="273678"/>
            </a:xfrm>
            <a:prstGeom prst="rect">
              <a:avLst/>
            </a:prstGeom>
          </p:spPr>
        </p:pic>
      </p:grpSp>
      <p:grpSp>
        <p:nvGrpSpPr>
          <p:cNvPr id="14" name="Group 13">
            <a:extLst>
              <a:ext uri="{FF2B5EF4-FFF2-40B4-BE49-F238E27FC236}">
                <a16:creationId xmlns:a16="http://schemas.microsoft.com/office/drawing/2014/main" id="{E715A87A-F32B-4309-9669-49BAA6818CD8}"/>
              </a:ext>
            </a:extLst>
          </p:cNvPr>
          <p:cNvGrpSpPr/>
          <p:nvPr/>
        </p:nvGrpSpPr>
        <p:grpSpPr>
          <a:xfrm>
            <a:off x="3993615" y="1487306"/>
            <a:ext cx="522000" cy="522000"/>
            <a:chOff x="-840173" y="1620950"/>
            <a:chExt cx="697831" cy="697831"/>
          </a:xfrm>
        </p:grpSpPr>
        <p:sp>
          <p:nvSpPr>
            <p:cNvPr id="15" name="Oval 14">
              <a:extLst>
                <a:ext uri="{FF2B5EF4-FFF2-40B4-BE49-F238E27FC236}">
                  <a16:creationId xmlns:a16="http://schemas.microsoft.com/office/drawing/2014/main" id="{17FC9933-DED0-4A2E-9C2F-7535373A7B95}"/>
                </a:ext>
              </a:extLst>
            </p:cNvPr>
            <p:cNvSpPr/>
            <p:nvPr/>
          </p:nvSpPr>
          <p:spPr>
            <a:xfrm>
              <a:off x="-840173" y="1620950"/>
              <a:ext cx="697831" cy="697831"/>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6" name="Graphic 15" descr="Head with gears with solid fill">
              <a:extLst>
                <a:ext uri="{FF2B5EF4-FFF2-40B4-BE49-F238E27FC236}">
                  <a16:creationId xmlns:a16="http://schemas.microsoft.com/office/drawing/2014/main" id="{EEA0EE51-9F08-47BD-9C80-3AEDCDFBE2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6453" y="1668650"/>
              <a:ext cx="602430" cy="602430"/>
            </a:xfrm>
            <a:prstGeom prst="rect">
              <a:avLst/>
            </a:prstGeom>
          </p:spPr>
        </p:pic>
      </p:grpSp>
      <p:grpSp>
        <p:nvGrpSpPr>
          <p:cNvPr id="17" name="Group 16">
            <a:extLst>
              <a:ext uri="{FF2B5EF4-FFF2-40B4-BE49-F238E27FC236}">
                <a16:creationId xmlns:a16="http://schemas.microsoft.com/office/drawing/2014/main" id="{D6C054D5-70D9-4B86-9E13-665BA3C6BDC6}"/>
              </a:ext>
            </a:extLst>
          </p:cNvPr>
          <p:cNvGrpSpPr/>
          <p:nvPr/>
        </p:nvGrpSpPr>
        <p:grpSpPr>
          <a:xfrm>
            <a:off x="8274180" y="1482595"/>
            <a:ext cx="522000" cy="506554"/>
            <a:chOff x="8796699" y="1937661"/>
            <a:chExt cx="697831" cy="697831"/>
          </a:xfrm>
        </p:grpSpPr>
        <p:sp>
          <p:nvSpPr>
            <p:cNvPr id="18" name="Oval 17">
              <a:extLst>
                <a:ext uri="{FF2B5EF4-FFF2-40B4-BE49-F238E27FC236}">
                  <a16:creationId xmlns:a16="http://schemas.microsoft.com/office/drawing/2014/main" id="{A16A8BA5-30F2-4081-8AD2-FC94421AF013}"/>
                </a:ext>
              </a:extLst>
            </p:cNvPr>
            <p:cNvSpPr/>
            <p:nvPr/>
          </p:nvSpPr>
          <p:spPr>
            <a:xfrm>
              <a:off x="8796699" y="1937661"/>
              <a:ext cx="697831" cy="697831"/>
            </a:xfrm>
            <a:prstGeom prst="ellipse">
              <a:avLst/>
            </a:prstGeom>
            <a:solidFill>
              <a:sysClr val="window" lastClr="FFFFFF"/>
            </a:solidFill>
            <a:ln w="25400" cap="flat" cmpd="sng" algn="ctr">
              <a:solidFill>
                <a:srgbClr val="C0504D"/>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19" name="Graphic 18" descr="Business Growth with solid fill">
              <a:extLst>
                <a:ext uri="{FF2B5EF4-FFF2-40B4-BE49-F238E27FC236}">
                  <a16:creationId xmlns:a16="http://schemas.microsoft.com/office/drawing/2014/main" id="{F055BA22-02DB-4A0E-B746-18CFB3CE78D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8895117" y="2041356"/>
              <a:ext cx="535963" cy="535963"/>
            </a:xfrm>
            <a:prstGeom prst="rect">
              <a:avLst/>
            </a:prstGeom>
          </p:spPr>
        </p:pic>
      </p:grpSp>
      <p:grpSp>
        <p:nvGrpSpPr>
          <p:cNvPr id="20" name="Group 19">
            <a:extLst>
              <a:ext uri="{FF2B5EF4-FFF2-40B4-BE49-F238E27FC236}">
                <a16:creationId xmlns:a16="http://schemas.microsoft.com/office/drawing/2014/main" id="{DE709654-8067-42CE-938E-CBB3FEDF16A7}"/>
              </a:ext>
            </a:extLst>
          </p:cNvPr>
          <p:cNvGrpSpPr/>
          <p:nvPr/>
        </p:nvGrpSpPr>
        <p:grpSpPr>
          <a:xfrm>
            <a:off x="8257400" y="3821272"/>
            <a:ext cx="522000" cy="552642"/>
            <a:chOff x="4637548" y="3579083"/>
            <a:chExt cx="522000" cy="552642"/>
          </a:xfrm>
        </p:grpSpPr>
        <p:grpSp>
          <p:nvGrpSpPr>
            <p:cNvPr id="21" name="Group 20">
              <a:extLst>
                <a:ext uri="{FF2B5EF4-FFF2-40B4-BE49-F238E27FC236}">
                  <a16:creationId xmlns:a16="http://schemas.microsoft.com/office/drawing/2014/main" id="{36DCB647-FDC1-47EA-A5E0-182DC5BEA280}"/>
                </a:ext>
              </a:extLst>
            </p:cNvPr>
            <p:cNvGrpSpPr/>
            <p:nvPr/>
          </p:nvGrpSpPr>
          <p:grpSpPr>
            <a:xfrm>
              <a:off x="4637548" y="3608505"/>
              <a:ext cx="522000" cy="523220"/>
              <a:chOff x="8673451" y="3687942"/>
              <a:chExt cx="697831" cy="697831"/>
            </a:xfrm>
          </p:grpSpPr>
          <p:sp>
            <p:nvSpPr>
              <p:cNvPr id="23" name="Oval 22">
                <a:extLst>
                  <a:ext uri="{FF2B5EF4-FFF2-40B4-BE49-F238E27FC236}">
                    <a16:creationId xmlns:a16="http://schemas.microsoft.com/office/drawing/2014/main" id="{A477CDDE-A3B8-4840-B038-AFC6BC39B9FF}"/>
                  </a:ext>
                </a:extLst>
              </p:cNvPr>
              <p:cNvSpPr/>
              <p:nvPr/>
            </p:nvSpPr>
            <p:spPr>
              <a:xfrm>
                <a:off x="8673451" y="3687942"/>
                <a:ext cx="697831" cy="697831"/>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Graphic 23" descr="Pencil with solid fill">
                <a:extLst>
                  <a:ext uri="{FF2B5EF4-FFF2-40B4-BE49-F238E27FC236}">
                    <a16:creationId xmlns:a16="http://schemas.microsoft.com/office/drawing/2014/main" id="{D12AE1F4-929C-4D17-A19A-6AB4FDF68F2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8849322" y="3963320"/>
                <a:ext cx="367246" cy="367246"/>
              </a:xfrm>
              <a:prstGeom prst="rect">
                <a:avLst/>
              </a:prstGeom>
            </p:spPr>
          </p:pic>
        </p:grpSp>
        <p:pic>
          <p:nvPicPr>
            <p:cNvPr id="22" name="Graphic 21" descr="Continuous Improvement with solid fill">
              <a:extLst>
                <a:ext uri="{FF2B5EF4-FFF2-40B4-BE49-F238E27FC236}">
                  <a16:creationId xmlns:a16="http://schemas.microsoft.com/office/drawing/2014/main" id="{8FCCF26E-3678-4A23-AAD6-858A950995B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4705305" y="3579083"/>
              <a:ext cx="365220" cy="365220"/>
            </a:xfrm>
            <a:prstGeom prst="rect">
              <a:avLst/>
            </a:prstGeom>
          </p:spPr>
        </p:pic>
      </p:grpSp>
      <p:sp>
        <p:nvSpPr>
          <p:cNvPr id="25" name="TextBox 24">
            <a:extLst>
              <a:ext uri="{FF2B5EF4-FFF2-40B4-BE49-F238E27FC236}">
                <a16:creationId xmlns:a16="http://schemas.microsoft.com/office/drawing/2014/main" id="{14D1C038-72F9-446F-88DF-8F1779DD4457}"/>
              </a:ext>
            </a:extLst>
          </p:cNvPr>
          <p:cNvSpPr txBox="1"/>
          <p:nvPr/>
        </p:nvSpPr>
        <p:spPr>
          <a:xfrm>
            <a:off x="640846" y="3801421"/>
            <a:ext cx="3324954" cy="700898"/>
          </a:xfrm>
          <a:prstGeom prst="rect">
            <a:avLst/>
          </a:prstGeom>
          <a:noFill/>
        </p:spPr>
        <p:txBody>
          <a:bodyPr wrap="square" rtlCol="0">
            <a:spAutoFit/>
          </a:bodyPr>
          <a:lstStyle/>
          <a:p>
            <a:r>
              <a:rPr lang="en-US" sz="1300" b="1">
                <a:solidFill>
                  <a:srgbClr val="000000"/>
                </a:solidFill>
                <a:latin typeface="United Curriculum" pitchFamily="2" charset="0"/>
                <a:ea typeface="Roboto" panose="02000000000000000000" pitchFamily="2" charset="0"/>
              </a:rPr>
              <a:t>Supporting all pupils in developing pleasure for writing and discovering their own unique writing voice</a:t>
            </a:r>
            <a:endParaRPr lang="en-GB" sz="1300" b="1">
              <a:solidFill>
                <a:srgbClr val="000000"/>
              </a:solidFill>
              <a:latin typeface="United Curriculum" pitchFamily="2" charset="0"/>
              <a:ea typeface="Roboto" panose="02000000000000000000" pitchFamily="2" charset="0"/>
            </a:endParaRPr>
          </a:p>
        </p:txBody>
      </p:sp>
      <p:sp>
        <p:nvSpPr>
          <p:cNvPr id="26" name="TextBox 25">
            <a:extLst>
              <a:ext uri="{FF2B5EF4-FFF2-40B4-BE49-F238E27FC236}">
                <a16:creationId xmlns:a16="http://schemas.microsoft.com/office/drawing/2014/main" id="{0F7FA4D0-36A5-4B7B-9BF0-8A2F95BB7E61}"/>
              </a:ext>
            </a:extLst>
          </p:cNvPr>
          <p:cNvSpPr txBox="1"/>
          <p:nvPr/>
        </p:nvSpPr>
        <p:spPr>
          <a:xfrm>
            <a:off x="660356" y="4541663"/>
            <a:ext cx="4067011" cy="1836400"/>
          </a:xfrm>
          <a:prstGeom prst="rect">
            <a:avLst/>
          </a:prstGeom>
          <a:noFill/>
        </p:spPr>
        <p:txBody>
          <a:bodyPr wrap="square" rtlCol="0">
            <a:spAutoFit/>
          </a:bodyPr>
          <a:lstStyle/>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Pupils have independence and autonomy</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Pupils have choice to write about what interests and excites them, and reflects their own lives</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A wide range of opportunities are provided for pupils to write for authentic purposes and audiences</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Planning acknowledges and values pupils’ own diverse funds of knowledge </a:t>
            </a:r>
          </a:p>
          <a:p>
            <a:pPr marL="285750" indent="-285750">
              <a:spcAft>
                <a:spcPts val="600"/>
              </a:spcAft>
              <a:buFont typeface="Arial" panose="020B0604020202020204" pitchFamily="34" charset="0"/>
              <a:buChar char="•"/>
            </a:pPr>
            <a:endParaRPr lang="en-GB" sz="1200">
              <a:solidFill>
                <a:srgbClr val="000000"/>
              </a:solidFill>
              <a:latin typeface="Roboto" panose="02000000000000000000" pitchFamily="2" charset="0"/>
              <a:ea typeface="Roboto" panose="02000000000000000000" pitchFamily="2" charset="0"/>
            </a:endParaRPr>
          </a:p>
        </p:txBody>
      </p:sp>
      <p:sp>
        <p:nvSpPr>
          <p:cNvPr id="27" name="TextBox 26">
            <a:extLst>
              <a:ext uri="{FF2B5EF4-FFF2-40B4-BE49-F238E27FC236}">
                <a16:creationId xmlns:a16="http://schemas.microsoft.com/office/drawing/2014/main" id="{0384628F-D78A-4EBB-A8EA-8332A2769886}"/>
              </a:ext>
            </a:extLst>
          </p:cNvPr>
          <p:cNvSpPr txBox="1"/>
          <p:nvPr/>
        </p:nvSpPr>
        <p:spPr>
          <a:xfrm>
            <a:off x="4811389" y="3793443"/>
            <a:ext cx="3215625" cy="495713"/>
          </a:xfrm>
          <a:prstGeom prst="rect">
            <a:avLst/>
          </a:prstGeom>
          <a:noFill/>
        </p:spPr>
        <p:txBody>
          <a:bodyPr wrap="square" rtlCol="0">
            <a:spAutoFit/>
          </a:bodyPr>
          <a:lstStyle/>
          <a:p>
            <a:r>
              <a:rPr lang="en-US" sz="1300" b="1">
                <a:solidFill>
                  <a:srgbClr val="000000"/>
                </a:solidFill>
                <a:latin typeface="United Curriculum" pitchFamily="2" charset="0"/>
                <a:ea typeface="Roboto" panose="02000000000000000000" pitchFamily="2" charset="0"/>
              </a:rPr>
              <a:t>Developing a secure understanding of the writing process </a:t>
            </a:r>
            <a:endParaRPr lang="en-GB" sz="1300" b="1">
              <a:solidFill>
                <a:srgbClr val="000000"/>
              </a:solidFill>
              <a:latin typeface="United Curriculum" pitchFamily="2" charset="0"/>
              <a:ea typeface="Roboto" panose="02000000000000000000" pitchFamily="2" charset="0"/>
            </a:endParaRPr>
          </a:p>
        </p:txBody>
      </p:sp>
      <p:sp>
        <p:nvSpPr>
          <p:cNvPr id="28" name="TextBox 27">
            <a:extLst>
              <a:ext uri="{FF2B5EF4-FFF2-40B4-BE49-F238E27FC236}">
                <a16:creationId xmlns:a16="http://schemas.microsoft.com/office/drawing/2014/main" id="{8E7D14FA-DFB7-4DA3-8528-52266F00EE03}"/>
              </a:ext>
            </a:extLst>
          </p:cNvPr>
          <p:cNvSpPr txBox="1"/>
          <p:nvPr/>
        </p:nvSpPr>
        <p:spPr>
          <a:xfrm>
            <a:off x="660357" y="2058805"/>
            <a:ext cx="3914637" cy="1390765"/>
          </a:xfrm>
          <a:prstGeom prst="rect">
            <a:avLst/>
          </a:prstGeom>
          <a:noFill/>
        </p:spPr>
        <p:txBody>
          <a:bodyPr wrap="square" rtlCol="0">
            <a:spAutoFit/>
          </a:bodyPr>
          <a:lstStyle/>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Teachers authentically model the writing process and thinking aloud</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Critical literacy skills are incorporated into the curriculum </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Pupils become life-long readers and writers</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Links to other curriculum areas – where appropriate - reflect important real-world knowledge</a:t>
            </a:r>
            <a:endParaRPr lang="en-GB" sz="1200">
              <a:solidFill>
                <a:srgbClr val="000000"/>
              </a:solidFill>
              <a:latin typeface="Roboto" panose="02000000000000000000" pitchFamily="2" charset="0"/>
              <a:ea typeface="Roboto" panose="02000000000000000000" pitchFamily="2" charset="0"/>
            </a:endParaRPr>
          </a:p>
        </p:txBody>
      </p:sp>
      <p:sp>
        <p:nvSpPr>
          <p:cNvPr id="29" name="TextBox 28">
            <a:extLst>
              <a:ext uri="{FF2B5EF4-FFF2-40B4-BE49-F238E27FC236}">
                <a16:creationId xmlns:a16="http://schemas.microsoft.com/office/drawing/2014/main" id="{29092059-99AA-4D75-98B7-41EF7379101D}"/>
              </a:ext>
            </a:extLst>
          </p:cNvPr>
          <p:cNvSpPr txBox="1"/>
          <p:nvPr/>
        </p:nvSpPr>
        <p:spPr>
          <a:xfrm>
            <a:off x="4930985" y="2119131"/>
            <a:ext cx="3825865" cy="1261884"/>
          </a:xfrm>
          <a:prstGeom prst="rect">
            <a:avLst/>
          </a:prstGeom>
          <a:noFill/>
        </p:spPr>
        <p:txBody>
          <a:bodyPr wrap="square" rtlCol="0">
            <a:spAutoFit/>
          </a:bodyPr>
          <a:lstStyle/>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Progression in learning is mapped across units, year groups and key stages</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A diverse representation of high-quality texts are used as models and examples</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Teachers have conviction that every child has something worthwhile to write about</a:t>
            </a:r>
          </a:p>
        </p:txBody>
      </p:sp>
      <p:sp>
        <p:nvSpPr>
          <p:cNvPr id="30" name="TextBox 29">
            <a:extLst>
              <a:ext uri="{FF2B5EF4-FFF2-40B4-BE49-F238E27FC236}">
                <a16:creationId xmlns:a16="http://schemas.microsoft.com/office/drawing/2014/main" id="{0B8CB3C2-BE24-4A1C-9E7B-52849C08BC47}"/>
              </a:ext>
            </a:extLst>
          </p:cNvPr>
          <p:cNvSpPr txBox="1"/>
          <p:nvPr/>
        </p:nvSpPr>
        <p:spPr>
          <a:xfrm>
            <a:off x="4929274" y="4349733"/>
            <a:ext cx="3991489" cy="1733808"/>
          </a:xfrm>
          <a:prstGeom prst="rect">
            <a:avLst/>
          </a:prstGeom>
          <a:noFill/>
        </p:spPr>
        <p:txBody>
          <a:bodyPr wrap="square" rtlCol="0">
            <a:spAutoFit/>
          </a:bodyPr>
          <a:lstStyle/>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The writing process is recursive and not linear</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Functional grammar is taught within context</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New objectives are introduced in small, manageable steps</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Pupils have frequent opportunities to write at length</a:t>
            </a:r>
          </a:p>
          <a:p>
            <a:pPr marL="144000" indent="-144000">
              <a:spcAft>
                <a:spcPts val="600"/>
              </a:spcAft>
              <a:buFont typeface="Arial" panose="020B0604020202020204" pitchFamily="34" charset="0"/>
              <a:buChar char="•"/>
            </a:pPr>
            <a:r>
              <a:rPr lang="en-US" sz="1100">
                <a:solidFill>
                  <a:srgbClr val="000000"/>
                </a:solidFill>
                <a:latin typeface="Roboto" panose="02000000000000000000" pitchFamily="2" charset="0"/>
                <a:ea typeface="Roboto" panose="02000000000000000000" pitchFamily="2" charset="0"/>
              </a:rPr>
              <a:t>Planned conferencing and workshopping allows teachers to meet individual pupil needs</a:t>
            </a:r>
          </a:p>
          <a:p>
            <a:pPr marL="285750" indent="-285750">
              <a:spcAft>
                <a:spcPts val="600"/>
              </a:spcAft>
              <a:buFont typeface="Arial" panose="020B0604020202020204" pitchFamily="34" charset="0"/>
              <a:buChar char="•"/>
            </a:pPr>
            <a:endParaRPr lang="en-GB" sz="1200">
              <a:solidFill>
                <a:srgbClr val="00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7289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832115300"/>
              </p:ext>
            </p:extLst>
          </p:nvPr>
        </p:nvGraphicFramePr>
        <p:xfrm>
          <a:off x="232406" y="893430"/>
          <a:ext cx="9175754" cy="4940506"/>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315254">
                  <a:extLst>
                    <a:ext uri="{9D8B030D-6E8A-4147-A177-3AD203B41FA5}">
                      <a16:colId xmlns:a16="http://schemas.microsoft.com/office/drawing/2014/main" val="247776695"/>
                    </a:ext>
                  </a:extLst>
                </a:gridCol>
                <a:gridCol w="1385249">
                  <a:extLst>
                    <a:ext uri="{9D8B030D-6E8A-4147-A177-3AD203B41FA5}">
                      <a16:colId xmlns:a16="http://schemas.microsoft.com/office/drawing/2014/main" val="3380293508"/>
                    </a:ext>
                  </a:extLst>
                </a:gridCol>
                <a:gridCol w="1712866">
                  <a:extLst>
                    <a:ext uri="{9D8B030D-6E8A-4147-A177-3AD203B41FA5}">
                      <a16:colId xmlns:a16="http://schemas.microsoft.com/office/drawing/2014/main" val="2902844172"/>
                    </a:ext>
                  </a:extLst>
                </a:gridCol>
                <a:gridCol w="2826385">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037286">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Poetry:</a:t>
                      </a:r>
                    </a:p>
                    <a:p>
                      <a:pPr algn="ctr">
                        <a:lnSpc>
                          <a:spcPct val="100000"/>
                        </a:lnSpc>
                        <a:spcAft>
                          <a:spcPts val="600"/>
                        </a:spcAft>
                      </a:pPr>
                      <a:r>
                        <a:rPr lang="en-US" sz="900" b="0" i="0">
                          <a:solidFill>
                            <a:schemeClr val="bg1"/>
                          </a:solidFill>
                          <a:latin typeface="United Curriculum" pitchFamily="2" charset="0"/>
                        </a:rPr>
                        <a:t>(1 week)</a:t>
                      </a:r>
                      <a:endParaRPr lang="en-GB" sz="900" b="0" i="0">
                        <a:solidFill>
                          <a:schemeClr val="bg1"/>
                        </a:solidFill>
                        <a:latin typeface="United Curriculum"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continue to develop their understanding of poetry, its conventions and purpose.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explore a selection of different poems,  experimenting with poetic devices, such as alliteration, word play and rhyme, examining how they contribute to meaning and purpose.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practise and develop their performance techniques, learning how to bring poetry to life, before drafting, composing and performing their own poem in a style and of a subject of their choice.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latin typeface="Roboto" panose="02000000000000000000" pitchFamily="2" charset="0"/>
                          <a:ea typeface="Roboto" panose="02000000000000000000" pitchFamily="2" charset="0"/>
                        </a:rPr>
                        <a:t>Poems Aloud – Joseph Coelho</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Develop positive attitudes and stamina towards writing by creating poetry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choices about vocabulary that shows an understanding of purpose and audience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Discuss language, extending  interest in the meaning and origin of words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for names and the personal pronoun ‘I’ (Y1)</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Recognise and know the functions of nouns, verbs and adjectives in writing (Y2)</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2387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Instructional Writing:</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 </a:t>
                      </a:r>
                      <a:r>
                        <a:rPr lang="en-US" sz="950" b="0" i="0">
                          <a:solidFill>
                            <a:schemeClr val="bg1"/>
                          </a:solidFill>
                          <a:effectLst/>
                          <a:latin typeface="United Curriculum" pitchFamily="2" charset="0"/>
                          <a:ea typeface="Calibri" panose="020F0502020204030204" pitchFamily="34" charset="0"/>
                          <a:cs typeface="Times New Roman" panose="02020603050405020304" pitchFamily="18" charset="0"/>
                        </a:rPr>
                        <a:t>Building With Lego</a:t>
                      </a:r>
                    </a:p>
                    <a:p>
                      <a:pPr algn="ctr">
                        <a:lnSpc>
                          <a:spcPct val="100000"/>
                        </a:lnSpc>
                        <a:spcAft>
                          <a:spcPts val="600"/>
                        </a:spcAft>
                      </a:pPr>
                      <a:r>
                        <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i="0">
                        <a:solidFill>
                          <a:schemeClr val="bg1"/>
                        </a:solidFill>
                        <a:effectLst/>
                        <a:latin typeface="United Curriculum" pitchFamily="2"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review the key features and purpose of instructional writing in this unit.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to use fronted adverbials to guide their reader through the text and will develop their understanding of the importance of using precise and specific detail when giving instructions.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apply their learning to writing a set of instructions based on their own LEGO creations.</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Chop, Sizzle Wow: The Silver Spoon Comic Cookbook – Tara Stevens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Understand the term ‘adverbial’, recognising examples of their use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fronted adverbials to give the reader detail (about when, where or how), and to add variety to the start of sentences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commas after fronted adverbials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Express time and place using adverbs and prepositions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Correctly use a or an according to whether the next word begins with a consonant or vowel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correct and consistent use of the present tense, including progressive and perfect forms (Y2/3)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sentences with different forms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Separate items in a list with commas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expanded noun phrases to describe and specify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simple devices to organise material and aid presentation (Y3)</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Autumn 1/3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4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1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678654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004495413"/>
              </p:ext>
            </p:extLst>
          </p:nvPr>
        </p:nvGraphicFramePr>
        <p:xfrm>
          <a:off x="232406" y="893430"/>
          <a:ext cx="9175754" cy="5185684"/>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315254">
                  <a:extLst>
                    <a:ext uri="{9D8B030D-6E8A-4147-A177-3AD203B41FA5}">
                      <a16:colId xmlns:a16="http://schemas.microsoft.com/office/drawing/2014/main" val="247776695"/>
                    </a:ext>
                  </a:extLst>
                </a:gridCol>
                <a:gridCol w="808422">
                  <a:extLst>
                    <a:ext uri="{9D8B030D-6E8A-4147-A177-3AD203B41FA5}">
                      <a16:colId xmlns:a16="http://schemas.microsoft.com/office/drawing/2014/main" val="3380293508"/>
                    </a:ext>
                  </a:extLst>
                </a:gridCol>
                <a:gridCol w="2271556">
                  <a:extLst>
                    <a:ext uri="{9D8B030D-6E8A-4147-A177-3AD203B41FA5}">
                      <a16:colId xmlns:a16="http://schemas.microsoft.com/office/drawing/2014/main" val="2902844172"/>
                    </a:ext>
                  </a:extLst>
                </a:gridCol>
                <a:gridCol w="2844522">
                  <a:extLst>
                    <a:ext uri="{9D8B030D-6E8A-4147-A177-3AD203B41FA5}">
                      <a16:colId xmlns:a16="http://schemas.microsoft.com/office/drawing/2014/main" val="2149459059"/>
                    </a:ext>
                  </a:extLst>
                </a:gridCol>
              </a:tblGrid>
              <a:tr h="38182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274844">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latin typeface="United Curriculum"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Developing Description: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United Curriculum" pitchFamily="2" charset="0"/>
                        </a:rPr>
                        <a:t>(3 weeks)</a:t>
                      </a:r>
                      <a:endParaRPr lang="en-US" sz="900" b="0" i="1">
                        <a:solidFill>
                          <a:schemeClr val="bg1"/>
                        </a:solidFill>
                        <a:latin typeface="United Curriculum"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fiction unit, pupils will continue to develop their understanding of the use of description within narrative, learning how the careful selection of words and phrases can create vivid images and have specific effects on their reader.</a:t>
                      </a:r>
                    </a:p>
                    <a:p>
                      <a:pPr>
                        <a:spcAft>
                          <a:spcPts val="600"/>
                        </a:spcAft>
                      </a:pPr>
                      <a:r>
                        <a:rPr lang="en-US" sz="800">
                          <a:solidFill>
                            <a:schemeClr val="bg1"/>
                          </a:solidFill>
                          <a:latin typeface="Roboto" panose="02000000000000000000" pitchFamily="2" charset="0"/>
                          <a:ea typeface="Roboto" panose="02000000000000000000" pitchFamily="2" charset="0"/>
                        </a:rPr>
                        <a:t>They will build on their prior learning of how to create expanded noun phrases, and how to express time and place, in order to give their reader precise detail and to make connections across their writing.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practise describing characters and settings from the core text before applying their new learning to creating an original narrative based on what they have read.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Building Boy – Ross Montgomery</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Understand the terms ‘pronoun’ and ‘possessive pronoun’, recognising examples of their use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inverted commas around words being spoken to punctuate direct speech (Y3)</a:t>
                      </a:r>
                      <a:endParaRPr kumimoji="0" lang="en-GB"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correct and consistent use of the past tense, including progressive and perfect forms (Y2/3)</a:t>
                      </a:r>
                      <a:r>
                        <a:rPr lang="en-US" sz="800">
                          <a:solidFill>
                            <a:schemeClr val="bg1"/>
                          </a:solidFill>
                          <a:latin typeface="Roboto" panose="02000000000000000000" pitchFamily="2" charset="0"/>
                          <a:ea typeface="Roboto" panose="02000000000000000000" pitchFamily="2" charset="0"/>
                        </a:rPr>
                        <a:t> </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fronted adverbials, demarcated with commas, to give the reader detail (about when, where or how), and to add variety to the start of sentences (Y4)</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23870">
                <a:tc>
                  <a:txBody>
                    <a:bodyPr/>
                    <a:lstStyle/>
                    <a:p>
                      <a:pPr algn="ctr">
                        <a:lnSpc>
                          <a:spcPct val="100000"/>
                        </a:lnSpc>
                        <a:spcAft>
                          <a:spcPts val="600"/>
                        </a:spcAft>
                      </a:pPr>
                      <a:endParaRPr lang="en-US" sz="950" b="1">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Writing to Inform: </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(3 weeks)</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a:solidFill>
                          <a:schemeClr val="bg1"/>
                        </a:solidFill>
                        <a:effectLst/>
                        <a:latin typeface="United Curriculum" pitchFamily="2" charset="0"/>
                        <a:ea typeface="Calibri" panose="020F0502020204030204" pitchFamily="34" charset="0"/>
                        <a:cs typeface="Times New Roman"/>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defRPr/>
                      </a:pPr>
                      <a:r>
                        <a:rPr lang="en-US" sz="800">
                          <a:solidFill>
                            <a:schemeClr val="bg1"/>
                          </a:solidFill>
                          <a:latin typeface="Roboto" panose="02000000000000000000" pitchFamily="2" charset="0"/>
                          <a:ea typeface="Roboto" panose="02000000000000000000" pitchFamily="2" charset="0"/>
                        </a:rPr>
                        <a:t>Pupils will review their knowledge of the features and purpose of writing to inform, developing their understanding of </a:t>
                      </a:r>
                      <a:r>
                        <a:rPr lang="en-US" sz="800" b="0">
                          <a:solidFill>
                            <a:schemeClr val="bg1"/>
                          </a:solidFill>
                          <a:latin typeface="Roboto" panose="02000000000000000000" pitchFamily="2" charset="0"/>
                          <a:ea typeface="Roboto" panose="02000000000000000000" pitchFamily="2" charset="0"/>
                        </a:rPr>
                        <a:t>how authors m</a:t>
                      </a:r>
                      <a:r>
                        <a:rPr lang="en-US" sz="800">
                          <a:solidFill>
                            <a:schemeClr val="bg1"/>
                          </a:solidFill>
                          <a:latin typeface="Roboto" panose="02000000000000000000" pitchFamily="2" charset="0"/>
                          <a:ea typeface="Roboto" panose="02000000000000000000" pitchFamily="2" charset="0"/>
                        </a:rPr>
                        <a:t>ake choices about vocabulary and grammar according to purpose and audience. </a:t>
                      </a:r>
                    </a:p>
                    <a:p>
                      <a:pPr>
                        <a:spcAft>
                          <a:spcPts val="600"/>
                        </a:spcAft>
                        <a:defRPr/>
                      </a:pPr>
                      <a:r>
                        <a:rPr lang="en-US" sz="800">
                          <a:solidFill>
                            <a:schemeClr val="bg1"/>
                          </a:solidFill>
                          <a:latin typeface="Roboto" panose="02000000000000000000" pitchFamily="2" charset="0"/>
                          <a:ea typeface="Roboto" panose="02000000000000000000" pitchFamily="2" charset="0"/>
                        </a:rPr>
                        <a:t>They will build on their existing understanding of how to group related material, by learning to organise their ideas into structured paragraphs around a theme. </a:t>
                      </a:r>
                    </a:p>
                    <a:p>
                      <a:pPr>
                        <a:spcAft>
                          <a:spcPts val="600"/>
                        </a:spcAft>
                        <a:defRPr/>
                      </a:pPr>
                      <a:r>
                        <a:rPr lang="en-US" sz="800">
                          <a:solidFill>
                            <a:schemeClr val="bg1"/>
                          </a:solidFill>
                          <a:latin typeface="Roboto" panose="02000000000000000000" pitchFamily="2" charset="0"/>
                          <a:ea typeface="Roboto" panose="02000000000000000000" pitchFamily="2" charset="0"/>
                        </a:rPr>
                        <a:t>They will continue to develop their use of expanded noun phrases, learning to give precise detail to their reader through the use of modifying adjectives, nouns and prepositional phrases. </a:t>
                      </a:r>
                    </a:p>
                    <a:p>
                      <a:pPr>
                        <a:spcAft>
                          <a:spcPts val="600"/>
                        </a:spcAft>
                        <a:defRPr/>
                      </a:pPr>
                      <a:r>
                        <a:rPr lang="en-US" sz="800">
                          <a:solidFill>
                            <a:schemeClr val="bg1"/>
                          </a:solidFill>
                          <a:latin typeface="Roboto" panose="02000000000000000000" pitchFamily="2" charset="0"/>
                          <a:ea typeface="Roboto" panose="02000000000000000000" pitchFamily="2" charset="0"/>
                        </a:rPr>
                        <a:t>Pupils will apply their learning to creating two fictional ‘informative’ texts – a report and a letter - about the discovery of a new species of dragon.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Dragonology</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The Complete Book of Dragons – Dugald Steer et al.</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Organise ideas into paragraphs around a theme in non-fiction writing (e.g. a topic sentence introducing the theme followed by related ideas)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a:t>
                      </a:r>
                    </a:p>
                    <a:p>
                      <a:pPr marL="72000" marR="0" lvl="0" indent="-72000"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Understand how authors m</a:t>
                      </a:r>
                      <a:r>
                        <a:rPr lang="en-US" sz="800">
                          <a:solidFill>
                            <a:schemeClr val="bg1"/>
                          </a:solidFill>
                          <a:latin typeface="Roboto" panose="02000000000000000000" pitchFamily="2" charset="0"/>
                          <a:ea typeface="Roboto" panose="02000000000000000000" pitchFamily="2" charset="0"/>
                        </a:rPr>
                        <a:t>ake choices about vocabulary and grammar according to their purpose and audience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capital letters, full stops, question marks and exclamation marks to demarcate most sentences correctly (Y2) </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correct and consistent use of the present and past tense, including progressive and perfect forms (Y2/3)</a:t>
                      </a:r>
                      <a:r>
                        <a:rPr lang="en-US" sz="800">
                          <a:solidFill>
                            <a:schemeClr val="bg1"/>
                          </a:solidFill>
                          <a:latin typeface="Roboto" panose="02000000000000000000" pitchFamily="2" charset="0"/>
                          <a:ea typeface="Roboto" panose="02000000000000000000" pitchFamily="2" charset="0"/>
                        </a:rPr>
                        <a:t>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a wide range of conjunctions to create multi-clause sentences (e.g. although, while) (Y3)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simple devices to organise material and aid presentation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Use apostrophes to mark missing letters and singular possession (Y2)</a:t>
                      </a: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Autumn 2/3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4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2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4224535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1980103400"/>
              </p:ext>
            </p:extLst>
          </p:nvPr>
        </p:nvGraphicFramePr>
        <p:xfrm>
          <a:off x="232406" y="893430"/>
          <a:ext cx="9175754" cy="298704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171953">
                  <a:extLst>
                    <a:ext uri="{9D8B030D-6E8A-4147-A177-3AD203B41FA5}">
                      <a16:colId xmlns:a16="http://schemas.microsoft.com/office/drawing/2014/main" val="247776695"/>
                    </a:ext>
                  </a:extLst>
                </a:gridCol>
                <a:gridCol w="1212980">
                  <a:extLst>
                    <a:ext uri="{9D8B030D-6E8A-4147-A177-3AD203B41FA5}">
                      <a16:colId xmlns:a16="http://schemas.microsoft.com/office/drawing/2014/main" val="3380293508"/>
                    </a:ext>
                  </a:extLst>
                </a:gridCol>
                <a:gridCol w="1903445">
                  <a:extLst>
                    <a:ext uri="{9D8B030D-6E8A-4147-A177-3AD203B41FA5}">
                      <a16:colId xmlns:a16="http://schemas.microsoft.com/office/drawing/2014/main" val="2902844172"/>
                    </a:ext>
                  </a:extLst>
                </a:gridCol>
                <a:gridCol w="2951376">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037286">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United Curriculum" pitchFamily="2" charset="0"/>
                        </a:rPr>
                        <a:t>Writing Short Stories: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continue to develop their understanding of purpose and audience by looking at how they can create different effects on their reader when writing to entertain.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Building on their </a:t>
                      </a:r>
                      <a:r>
                        <a:rPr lang="en-US" sz="800" i="1">
                          <a:solidFill>
                            <a:schemeClr val="bg1"/>
                          </a:solidFill>
                          <a:latin typeface="Roboto" panose="02000000000000000000" pitchFamily="2" charset="0"/>
                          <a:ea typeface="Roboto" panose="02000000000000000000" pitchFamily="2" charset="0"/>
                        </a:rPr>
                        <a:t>Developing Description </a:t>
                      </a:r>
                      <a:r>
                        <a:rPr lang="en-US" sz="800">
                          <a:solidFill>
                            <a:schemeClr val="bg1"/>
                          </a:solidFill>
                          <a:latin typeface="Roboto" panose="02000000000000000000" pitchFamily="2" charset="0"/>
                          <a:ea typeface="Roboto" panose="02000000000000000000" pitchFamily="2" charset="0"/>
                        </a:rPr>
                        <a:t>unit, pupils will further develop their understanding of how to paint vivid images for their reader through their vocabulary and grammar choices when describing characters and settings.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Inspired by the short stories shared as a class, plus their own ideas, experiences, and wider reading, pupils will plan and write their own original short stories, creating and developing character, setting and plot.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accent1"/>
                          </a:solidFill>
                          <a:latin typeface="Roboto" panose="02000000000000000000" pitchFamily="2" charset="0"/>
                          <a:ea typeface="Roboto" panose="02000000000000000000" pitchFamily="2" charset="0"/>
                        </a:rPr>
                        <a:t>NB For this unit, teachers need a varied collection of age-appropriate short stories with different themes/characters/ settings/ origins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0" i="1">
                          <a:solidFill>
                            <a:schemeClr val="bg1"/>
                          </a:solidFill>
                          <a:latin typeface="Roboto" panose="02000000000000000000" pitchFamily="2" charset="0"/>
                          <a:ea typeface="Roboto" panose="02000000000000000000" pitchFamily="2" charset="0"/>
                        </a:rPr>
                        <a:t>(e.g.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Story Shop: Stories for Literacy – Nikki Gamble; Puffin Book of Stories for 8 Year Olds – Wendy Cooling</a:t>
                      </a:r>
                      <a:r>
                        <a:rPr lang="en-US" sz="800" b="0" i="1" u="none" strike="noStrike" kern="1200">
                          <a:solidFill>
                            <a:schemeClr val="bg1"/>
                          </a:solidFill>
                          <a:effectLst/>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u="none" strike="noStrike" kern="1200">
                        <a:solidFill>
                          <a:schemeClr val="bg1"/>
                        </a:solidFill>
                        <a:effectLst/>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 included: </a:t>
                      </a:r>
                      <a:r>
                        <a:rPr lang="en-US" sz="800" b="0" i="1">
                          <a:solidFill>
                            <a:schemeClr val="bg1"/>
                          </a:solidFill>
                          <a:latin typeface="Roboto" panose="02000000000000000000" pitchFamily="2" charset="0"/>
                          <a:ea typeface="Roboto" panose="02000000000000000000" pitchFamily="2" charset="0"/>
                        </a:rPr>
                        <a:t>‘Why Opossum’s Tail is Bare – A Cherokee </a:t>
                      </a:r>
                      <a:r>
                        <a:rPr lang="en-US" sz="800" b="0" i="1" err="1">
                          <a:solidFill>
                            <a:schemeClr val="bg1"/>
                          </a:solidFill>
                          <a:latin typeface="Roboto" panose="02000000000000000000" pitchFamily="2" charset="0"/>
                          <a:ea typeface="Roboto" panose="02000000000000000000" pitchFamily="2" charset="0"/>
                        </a:rPr>
                        <a:t>Pourquoi</a:t>
                      </a:r>
                      <a:r>
                        <a:rPr lang="en-US" sz="800" b="0" i="1">
                          <a:solidFill>
                            <a:schemeClr val="bg1"/>
                          </a:solidFill>
                          <a:latin typeface="Roboto" panose="02000000000000000000" pitchFamily="2" charset="0"/>
                          <a:ea typeface="Roboto" panose="02000000000000000000" pitchFamily="2" charset="0"/>
                        </a:rPr>
                        <a:t> Tale’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stories with creative characters, settings and plots (i.e. not just retelling familiar stories or using familiar characters)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choices about vocabulary and grammar that shows an understanding of purpose and audience (e.g. clear differences in language used to describe different characters)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correct and consistent use of the present or past tense, including progressive and perfect forms (Y2/3)</a:t>
                      </a:r>
                      <a:r>
                        <a:rPr lang="en-US" sz="800">
                          <a:solidFill>
                            <a:schemeClr val="bg1"/>
                          </a:solidFill>
                          <a:latin typeface="Roboto" panose="02000000000000000000" pitchFamily="2" charset="0"/>
                          <a:ea typeface="Roboto" panose="02000000000000000000" pitchFamily="2" charset="0"/>
                        </a:rPr>
                        <a:t> </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fronted adverbials to give the reader detail (about when, where or how), and to add variety to the start of sentences (Y4)</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commas after fronted adverbials (Y4)</a:t>
                      </a:r>
                    </a:p>
                    <a:p>
                      <a:pPr marL="72000" marR="0" lvl="0" indent="-72000"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marR="0" lvl="0" indent="-72000"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Group related ideas into paragraphs in fiction writing (e.g. paragraphs for each section of narrative) (Y3)</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Autumn 3/3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4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3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971220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977255726"/>
              </p:ext>
            </p:extLst>
          </p:nvPr>
        </p:nvGraphicFramePr>
        <p:xfrm>
          <a:off x="232406" y="893430"/>
          <a:ext cx="9175754" cy="493776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1553529">
                  <a:extLst>
                    <a:ext uri="{9D8B030D-6E8A-4147-A177-3AD203B41FA5}">
                      <a16:colId xmlns:a16="http://schemas.microsoft.com/office/drawing/2014/main" val="247776695"/>
                    </a:ext>
                  </a:extLst>
                </a:gridCol>
                <a:gridCol w="1252906">
                  <a:extLst>
                    <a:ext uri="{9D8B030D-6E8A-4147-A177-3AD203B41FA5}">
                      <a16:colId xmlns:a16="http://schemas.microsoft.com/office/drawing/2014/main" val="3380293508"/>
                    </a:ext>
                  </a:extLst>
                </a:gridCol>
                <a:gridCol w="2024743">
                  <a:extLst>
                    <a:ext uri="{9D8B030D-6E8A-4147-A177-3AD203B41FA5}">
                      <a16:colId xmlns:a16="http://schemas.microsoft.com/office/drawing/2014/main" val="2902844172"/>
                    </a:ext>
                  </a:extLst>
                </a:gridCol>
                <a:gridCol w="3408576">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80176">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a:endParaRPr>
                    </a:p>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a:endParaRPr>
                    </a:p>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a:rPr>
                        <a:t>Creating Narrative:</a:t>
                      </a:r>
                      <a:r>
                        <a:rPr lang="en-US" sz="950" b="0" i="0">
                          <a:solidFill>
                            <a:schemeClr val="bg1"/>
                          </a:solidFill>
                          <a:effectLst/>
                          <a:latin typeface="United Curriculum" pitchFamily="2" charset="0"/>
                          <a:ea typeface="Calibri" panose="020F0502020204030204" pitchFamily="34" charset="0"/>
                          <a:cs typeface="Times New Roman"/>
                        </a:rPr>
                        <a:t> Traditional Tales</a:t>
                      </a:r>
                    </a:p>
                    <a:p>
                      <a:pPr algn="ctr">
                        <a:lnSpc>
                          <a:spcPct val="100000"/>
                        </a:lnSpc>
                        <a:spcAft>
                          <a:spcPts val="600"/>
                        </a:spcAft>
                      </a:pPr>
                      <a:r>
                        <a:rPr lang="en-US" sz="950" b="0" i="1">
                          <a:solidFill>
                            <a:schemeClr val="bg1"/>
                          </a:solidFill>
                          <a:effectLst/>
                          <a:latin typeface="United Curriculum" pitchFamily="2" charset="0"/>
                          <a:ea typeface="Calibri" panose="020F0502020204030204" pitchFamily="34" charset="0"/>
                          <a:cs typeface="Times New Roman"/>
                        </a:rPr>
                        <a:t> </a:t>
                      </a:r>
                      <a:r>
                        <a:rPr lang="en-US" sz="900" b="0" i="0">
                          <a:solidFill>
                            <a:schemeClr val="bg1"/>
                          </a:solidFill>
                          <a:effectLst/>
                          <a:latin typeface="United Curriculum" pitchFamily="2" charset="0"/>
                          <a:ea typeface="Calibri" panose="020F0502020204030204" pitchFamily="34" charset="0"/>
                          <a:cs typeface="Times New Roman"/>
                        </a:rPr>
                        <a:t>(3 weeks)</a:t>
                      </a:r>
                    </a:p>
                    <a:p>
                      <a:pPr algn="ctr">
                        <a:lnSpc>
                          <a:spcPct val="100000"/>
                        </a:lnSpc>
                        <a:spcAft>
                          <a:spcPts val="600"/>
                        </a:spcAft>
                      </a:pPr>
                      <a:endParaRPr lang="en-GB" sz="95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share a selection of traditional tales, exploring their shared conventions and themes and reviewing the key elements and structural features of narrative writing.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Building on their learning from the Autumn Term, pupils will investigate techniques used by the authors of these traditional tales to develop characters, setting and plot, before creating their own to use when writing a new, original tale.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a:rPr>
                        <a:t>Usborne Illustrated Arabian Nights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stories with creative characters, settings and plots (i.e. not just retelling familiar stories or using familiar characters)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choices about vocabulary and grammar that shows an understanding of purpose and audience (e.g. clear differences in language used to describe different characters)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fronted adverbials to give the reader detail (about when, where or how), and to add variety to the start of sentences (Y4)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Express time, place and cause using conjunctions, adverbs and prepositions (Y3)</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(Y3)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Group related ideas into paragraphs in fiction writing (e.g. paragraphs for each section of narrative) (Y3)</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correct and consistent use of the past tense, including progressive and perfect forms (Y2/3) </a:t>
                      </a:r>
                      <a:endPar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Carefully choose appropriate nouns and pronouns to create cohesion and avoid repetition (Y4)</a:t>
                      </a:r>
                      <a:endParaRPr lang="en-US" sz="800">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commas after fronted adverbials (Y4)</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2387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i="1">
                        <a:solidFill>
                          <a:schemeClr val="bg1"/>
                        </a:solidFill>
                        <a:latin typeface="United Curriculum" pitchFamily="2" charset="0"/>
                      </a:endParaRPr>
                    </a:p>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a:rPr>
                        <a:t>Dual Purpose Writing</a:t>
                      </a:r>
                      <a:r>
                        <a:rPr lang="en-US" sz="950">
                          <a:solidFill>
                            <a:schemeClr val="bg1"/>
                          </a:solidFill>
                          <a:effectLst/>
                          <a:latin typeface="United Curriculum" pitchFamily="2" charset="0"/>
                          <a:ea typeface="Calibri" panose="020F0502020204030204" pitchFamily="34" charset="0"/>
                          <a:cs typeface="Times New Roman"/>
                        </a:rPr>
                        <a:t>: </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a:rPr>
                        <a:t> (3 weeks)</a:t>
                      </a:r>
                    </a:p>
                    <a:p>
                      <a:pPr algn="ctr">
                        <a:lnSpc>
                          <a:spcPct val="100000"/>
                        </a:lnSpc>
                        <a:spcAft>
                          <a:spcPts val="600"/>
                        </a:spcAft>
                      </a:pPr>
                      <a:endParaRPr lang="en-GB" sz="950">
                        <a:solidFill>
                          <a:schemeClr val="bg1"/>
                        </a:solidFill>
                        <a:effectLst/>
                        <a:highlight>
                          <a:srgbClr val="FFFF00"/>
                        </a:highligh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Using the ‘Atlas of Animal Adventures’ book, and clips and scripts from David Attenborough wildlife documentaries, pupils will examine how the dual purpose of writing to inform and to entertain affects the tone, structure, vocabulary and grammar of the text.</a:t>
                      </a:r>
                    </a:p>
                    <a:p>
                      <a:pPr>
                        <a:spcAft>
                          <a:spcPts val="600"/>
                        </a:spcAft>
                      </a:pPr>
                      <a:r>
                        <a:rPr lang="en-US" sz="800">
                          <a:solidFill>
                            <a:schemeClr val="bg1"/>
                          </a:solidFill>
                          <a:latin typeface="Roboto" panose="02000000000000000000" pitchFamily="2" charset="0"/>
                          <a:ea typeface="Roboto" panose="02000000000000000000" pitchFamily="2" charset="0"/>
                        </a:rPr>
                        <a:t>Pupils will use this understanding to plan, write and record their own dual purpose wildlife voiceovers.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GB" sz="800" b="0" i="1" kern="1200">
                          <a:solidFill>
                            <a:schemeClr val="bg1"/>
                          </a:solidFill>
                          <a:effectLst/>
                          <a:latin typeface="Roboto" panose="02000000000000000000" pitchFamily="2" charset="0"/>
                          <a:ea typeface="Roboto" panose="02000000000000000000" pitchFamily="2" charset="0"/>
                          <a:cs typeface="+mn-cs"/>
                        </a:rPr>
                        <a:t>Atlas of Animal Adventures –Rachel Williams/ Emily Hawkins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kern="1200">
                        <a:solidFill>
                          <a:schemeClr val="bg1"/>
                        </a:solidFill>
                        <a:effectLst/>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GB" sz="800" b="1" i="0" kern="1200">
                          <a:solidFill>
                            <a:schemeClr val="bg1"/>
                          </a:solidFill>
                          <a:effectLst/>
                          <a:latin typeface="Roboto" panose="02000000000000000000" pitchFamily="2" charset="0"/>
                          <a:ea typeface="Roboto" panose="02000000000000000000" pitchFamily="2" charset="0"/>
                          <a:cs typeface="+mn-cs"/>
                        </a:rPr>
                        <a:t>Example David Attenborough wildlife  documentary transcripts </a:t>
                      </a:r>
                      <a:r>
                        <a:rPr lang="en-US" sz="800" b="1" i="0" kern="1200">
                          <a:solidFill>
                            <a:schemeClr val="bg1"/>
                          </a:solidFill>
                          <a:effectLst/>
                          <a:latin typeface="Roboto" panose="02000000000000000000" pitchFamily="2" charset="0"/>
                          <a:ea typeface="Roboto" panose="02000000000000000000" pitchFamily="2" charset="0"/>
                          <a:cs typeface="+mn-cs"/>
                        </a:rPr>
                        <a:t>are included. Teachers could replace/  supplement these with further genuine examples of persuasive texts.</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choices about vocabulary,  structure and grammar that shows an understanding of purpose and audience (e.g. clear differences in language to entertain and language to inform)</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Show an understanding of some of the differences between Standard English and non-standard English (e.g. by using 'I </a:t>
                      </a:r>
                      <a:r>
                        <a:rPr lang="en-US" sz="800" err="1">
                          <a:solidFill>
                            <a:schemeClr val="bg1"/>
                          </a:solidFill>
                          <a:latin typeface="Roboto" panose="02000000000000000000" pitchFamily="2" charset="0"/>
                          <a:ea typeface="Roboto" panose="02000000000000000000" pitchFamily="2" charset="0"/>
                        </a:rPr>
                        <a:t>aint</a:t>
                      </a:r>
                      <a:r>
                        <a:rPr lang="en-US" sz="800">
                          <a:solidFill>
                            <a:schemeClr val="bg1"/>
                          </a:solidFill>
                          <a:latin typeface="Roboto" panose="02000000000000000000" pitchFamily="2" charset="0"/>
                          <a:ea typeface="Roboto" panose="02000000000000000000" pitchFamily="2" charset="0"/>
                        </a:rPr>
                        <a:t>' or 'we was' when writing dialogue)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Express time, place and cause using conjunctions, adverbs and prepositions (Y3)</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fronted adverbials to give the reader detail (about when, where or how), and to add variety to the start of sentences (Y4)</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(Y3)</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correct and consistent use of the present tense, including progressive and perfect forms (Y2/3)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(Y4)</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4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Spring 1/2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1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128493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687323829"/>
              </p:ext>
            </p:extLst>
          </p:nvPr>
        </p:nvGraphicFramePr>
        <p:xfrm>
          <a:off x="232406" y="893430"/>
          <a:ext cx="9175754" cy="5295176"/>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1910696">
                  <a:extLst>
                    <a:ext uri="{9D8B030D-6E8A-4147-A177-3AD203B41FA5}">
                      <a16:colId xmlns:a16="http://schemas.microsoft.com/office/drawing/2014/main" val="247776695"/>
                    </a:ext>
                  </a:extLst>
                </a:gridCol>
                <a:gridCol w="1258982">
                  <a:extLst>
                    <a:ext uri="{9D8B030D-6E8A-4147-A177-3AD203B41FA5}">
                      <a16:colId xmlns:a16="http://schemas.microsoft.com/office/drawing/2014/main" val="3380293508"/>
                    </a:ext>
                  </a:extLst>
                </a:gridCol>
                <a:gridCol w="1661500">
                  <a:extLst>
                    <a:ext uri="{9D8B030D-6E8A-4147-A177-3AD203B41FA5}">
                      <a16:colId xmlns:a16="http://schemas.microsoft.com/office/drawing/2014/main" val="2902844172"/>
                    </a:ext>
                  </a:extLst>
                </a:gridCol>
                <a:gridCol w="3408576">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183286">
                <a:tc>
                  <a:txBody>
                    <a:bodyPr/>
                    <a:lstStyle/>
                    <a:p>
                      <a:pPr algn="ctr">
                        <a:lnSpc>
                          <a:spcPct val="100000"/>
                        </a:lnSpc>
                        <a:spcAft>
                          <a:spcPts val="600"/>
                        </a:spcAft>
                      </a:pPr>
                      <a:endParaRPr lang="en-US" sz="950" b="1">
                        <a:solidFill>
                          <a:schemeClr val="bg1"/>
                        </a:solidFill>
                        <a:effectLst/>
                        <a:latin typeface="United Curriculum" pitchFamily="2" charset="0"/>
                        <a:ea typeface="Calibri" panose="020F0502020204030204" pitchFamily="34" charset="0"/>
                        <a:cs typeface="Times New Roman"/>
                      </a:endParaRPr>
                    </a:p>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a:rPr>
                        <a:t>Creating Narrative:</a:t>
                      </a:r>
                      <a:endParaRPr lang="en-US" sz="950" b="1">
                        <a:solidFill>
                          <a:schemeClr val="bg1"/>
                        </a:solidFill>
                        <a:effectLst/>
                        <a:highlight>
                          <a:srgbClr val="FFFF00"/>
                        </a:highlight>
                        <a:latin typeface="United Curriculum" pitchFamily="2" charset="0"/>
                        <a:ea typeface="Calibri" panose="020F0502020204030204" pitchFamily="34" charset="0"/>
                        <a:cs typeface="Times New Roman"/>
                      </a:endParaRP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a:rPr>
                        <a:t>(2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use ‘The Great Kapok Tree’, to gain knowledge and vocabulary for writing, and to explore ways to create vivid images for the reader.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about structuring a full narrative, using paragraphs to organise their ideas, and fronted adverbials and prepositions to create cohesion by expressing time and place.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Using a short animation as a stimulus to generate ideas for plot, character and setting, pupils will apply their learning to writing their own substantial narrative with a rainforest setting.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a:rPr>
                        <a:t>The Great Kapok Tree – Lynn Cherry</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highlight>
                          <a:srgbClr val="FFFF00"/>
                        </a:highlight>
                        <a:latin typeface="Roboto" panose="02000000000000000000" pitchFamily="2" charset="0"/>
                        <a:ea typeface="Roboto" panose="02000000000000000000" pitchFamily="2" charset="0"/>
                        <a:cs typeface="Times New Roman"/>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Times New Roman"/>
                        </a:rPr>
                        <a:t>Stimulus</a:t>
                      </a:r>
                      <a:r>
                        <a:rPr lang="en-US" sz="800" b="1" i="1">
                          <a:solidFill>
                            <a:schemeClr val="bg1"/>
                          </a:solidFill>
                          <a:effectLst/>
                          <a:latin typeface="Roboto" panose="02000000000000000000" pitchFamily="2" charset="0"/>
                          <a:ea typeface="Roboto" panose="02000000000000000000" pitchFamily="2" charset="0"/>
                          <a:cs typeface="Times New Roman"/>
                        </a:rPr>
                        <a:t>:</a:t>
                      </a:r>
                      <a:r>
                        <a:rPr lang="en-US" sz="800" i="1">
                          <a:solidFill>
                            <a:schemeClr val="bg1"/>
                          </a:solidFill>
                          <a:effectLst/>
                          <a:latin typeface="Roboto" panose="02000000000000000000" pitchFamily="2" charset="0"/>
                          <a:ea typeface="Roboto" panose="02000000000000000000" pitchFamily="2" charset="0"/>
                          <a:cs typeface="Times New Roman"/>
                        </a:rPr>
                        <a:t> ‘Ride of Passage’ animation</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Organise ideas into paragraphs around a theme in narrative (e.g. new paragraphs for a change in time or place)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fronted adverbials, demarcated with commas to give the reader detail (about when, where or how), and to add variety to the start of sentences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correct and consistent use of the past tense, including progressive and perfect forms (Y2/3) </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Write sentences with different forms (i.e. statement, question, exclamation, command) (Y2)</a:t>
                      </a:r>
                    </a:p>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Express time, place and cause using conjunctions, adverbs and prepositions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Use capital letters, full stops, question marks and exclamation marks to demarcate most sentences correctly (Y2) </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498636">
                <a:tc>
                  <a:txBody>
                    <a:bodyPr/>
                    <a:lstStyle/>
                    <a:p>
                      <a:pPr algn="ctr">
                        <a:lnSpc>
                          <a:spcPct val="100000"/>
                        </a:lnSpc>
                        <a:spcAft>
                          <a:spcPts val="600"/>
                        </a:spcAft>
                      </a:pPr>
                      <a:r>
                        <a:rPr lang="en-US" sz="950" b="1">
                          <a:solidFill>
                            <a:schemeClr val="bg1"/>
                          </a:solidFill>
                          <a:effectLst/>
                          <a:latin typeface="United Curriculum" pitchFamily="2" charset="0"/>
                          <a:cs typeface="Times New Roman"/>
                        </a:rPr>
                        <a:t>Persuasion</a:t>
                      </a:r>
                      <a:r>
                        <a:rPr lang="en-US" sz="950">
                          <a:solidFill>
                            <a:schemeClr val="bg1"/>
                          </a:solidFill>
                          <a:effectLst/>
                          <a:latin typeface="United Curriculum" pitchFamily="2" charset="0"/>
                          <a:cs typeface="Times New Roman"/>
                        </a:rPr>
                        <a:t>: Save the rainforest campaign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a:solidFill>
                            <a:schemeClr val="bg1"/>
                          </a:solidFill>
                          <a:effectLst/>
                          <a:latin typeface="United Curriculum" pitchFamily="2" charset="0"/>
                          <a:cs typeface="Times New Roman"/>
                        </a:rPr>
                        <a:t>(3 weeks)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United Curriculum" pitchFamily="2" charset="0"/>
                          <a:cs typeface="Times New Roman" panose="02020603050405020304" pitchFamily="18" charset="0"/>
                        </a:rPr>
                        <a:t>POETRY LINK </a:t>
                      </a:r>
                      <a:endParaRPr lang="en-GB" sz="900" b="1" i="0">
                        <a:solidFill>
                          <a:schemeClr val="tx1"/>
                        </a:solidFill>
                        <a:highlight>
                          <a:srgbClr val="3E9C64"/>
                        </a:highlight>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multi-text unit, pupils will develop their prior knowledge of the purpose and features of persuasion.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explore the use of persuasive devices in a range of text types, including poetry, learning how material is adapted to suit different audiences and text types within a shared purpose.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design and create several persuasive texts as part of a campaign to save the rainforest.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choose their own text types and audiences, and make decisions about their vocabulary, tone, structure and grammar accordingly.</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a:solidFill>
                            <a:srgbClr val="3E9C64"/>
                          </a:solidFill>
                          <a:latin typeface="Roboto" panose="02000000000000000000" pitchFamily="2" charset="0"/>
                          <a:ea typeface="Roboto" panose="02000000000000000000" pitchFamily="2" charset="0"/>
                        </a:rPr>
                        <a:t>NB Teachers will need to gather and/or create a wide selection of age-appropriate persuasive texts in different forms (e.g. posters, letters, adverts) for different audiences. The context of these texts should </a:t>
                      </a:r>
                      <a:r>
                        <a:rPr lang="en-US" sz="800" b="1" i="0" u="sng">
                          <a:solidFill>
                            <a:schemeClr val="bg1"/>
                          </a:solidFill>
                          <a:latin typeface="Roboto" panose="02000000000000000000" pitchFamily="2" charset="0"/>
                          <a:ea typeface="Roboto" panose="02000000000000000000" pitchFamily="2" charset="0"/>
                        </a:rPr>
                        <a:t>NOT</a:t>
                      </a:r>
                      <a:r>
                        <a:rPr lang="en-US" sz="800" b="1" i="0" u="none">
                          <a:solidFill>
                            <a:schemeClr val="bg1"/>
                          </a:solidFill>
                          <a:latin typeface="Roboto" panose="02000000000000000000" pitchFamily="2" charset="0"/>
                          <a:ea typeface="Roboto" panose="02000000000000000000" pitchFamily="2" charset="0"/>
                        </a:rPr>
                        <a:t> </a:t>
                      </a:r>
                      <a:r>
                        <a:rPr lang="en-US" sz="800" b="1" i="0">
                          <a:solidFill>
                            <a:srgbClr val="3E9C64"/>
                          </a:solidFill>
                          <a:latin typeface="Roboto" panose="02000000000000000000" pitchFamily="2" charset="0"/>
                          <a:ea typeface="Roboto" panose="02000000000000000000" pitchFamily="2" charset="0"/>
                        </a:rPr>
                        <a:t>be the rainforest.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a:solidFill>
                          <a:srgbClr val="3E9C64"/>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a:solidFill>
                            <a:schemeClr val="bg1"/>
                          </a:solidFill>
                          <a:latin typeface="Roboto" panose="02000000000000000000" pitchFamily="2" charset="0"/>
                          <a:ea typeface="Roboto" panose="02000000000000000000" pitchFamily="2" charset="0"/>
                        </a:rPr>
                        <a:t>Poetry Text: </a:t>
                      </a:r>
                      <a:r>
                        <a:rPr lang="en-US" sz="800" i="1">
                          <a:solidFill>
                            <a:schemeClr val="bg1"/>
                          </a:solidFill>
                          <a:latin typeface="Roboto" panose="02000000000000000000" pitchFamily="2" charset="0"/>
                          <a:ea typeface="Roboto" panose="02000000000000000000" pitchFamily="2" charset="0"/>
                        </a:rPr>
                        <a:t>There’s a ‘</a:t>
                      </a:r>
                      <a:r>
                        <a:rPr lang="en-US" sz="800" i="1" err="1">
                          <a:solidFill>
                            <a:schemeClr val="bg1"/>
                          </a:solidFill>
                          <a:latin typeface="Roboto" panose="02000000000000000000" pitchFamily="2" charset="0"/>
                          <a:ea typeface="Roboto" panose="02000000000000000000" pitchFamily="2" charset="0"/>
                        </a:rPr>
                        <a:t>Rangtan</a:t>
                      </a:r>
                      <a:r>
                        <a:rPr lang="en-US" sz="800" i="1">
                          <a:solidFill>
                            <a:schemeClr val="bg1"/>
                          </a:solidFill>
                          <a:latin typeface="Roboto" panose="02000000000000000000" pitchFamily="2" charset="0"/>
                          <a:ea typeface="Roboto" panose="02000000000000000000" pitchFamily="2" charset="0"/>
                        </a:rPr>
                        <a:t> in my Bedroom – James Sellick</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choices about vocabulary, structure and grammar that show an understanding of purpose and audience</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apostrophes to mark plural possession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sentences with different forms (i.e. statement, question, exclamation, command) (Y2)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Use apostrophes to mark missing letters and singular possession (Y2)</a:t>
                      </a: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4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Spring 2/2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2 / 2</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220615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4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Summer 1/2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1 / 2</a:t>
            </a:r>
            <a:endParaRPr lang="en-GB">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E3750D5F-BA13-4F4A-A8D6-58A434EE70A0}"/>
              </a:ext>
            </a:extLst>
          </p:cNvPr>
          <p:cNvGraphicFramePr>
            <a:graphicFrameLocks noGrp="1"/>
          </p:cNvGraphicFramePr>
          <p:nvPr>
            <p:extLst>
              <p:ext uri="{D42A27DB-BD31-4B8C-83A1-F6EECF244321}">
                <p14:modId xmlns:p14="http://schemas.microsoft.com/office/powerpoint/2010/main" val="2718094221"/>
              </p:ext>
            </p:extLst>
          </p:nvPr>
        </p:nvGraphicFramePr>
        <p:xfrm>
          <a:off x="232406" y="893430"/>
          <a:ext cx="9175754" cy="4984856"/>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685964">
                  <a:extLst>
                    <a:ext uri="{9D8B030D-6E8A-4147-A177-3AD203B41FA5}">
                      <a16:colId xmlns:a16="http://schemas.microsoft.com/office/drawing/2014/main" val="247776695"/>
                    </a:ext>
                  </a:extLst>
                </a:gridCol>
                <a:gridCol w="891250">
                  <a:extLst>
                    <a:ext uri="{9D8B030D-6E8A-4147-A177-3AD203B41FA5}">
                      <a16:colId xmlns:a16="http://schemas.microsoft.com/office/drawing/2014/main" val="3380293508"/>
                    </a:ext>
                  </a:extLst>
                </a:gridCol>
                <a:gridCol w="1736460">
                  <a:extLst>
                    <a:ext uri="{9D8B030D-6E8A-4147-A177-3AD203B41FA5}">
                      <a16:colId xmlns:a16="http://schemas.microsoft.com/office/drawing/2014/main" val="2902844172"/>
                    </a:ext>
                  </a:extLst>
                </a:gridCol>
                <a:gridCol w="292608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759816">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Writing to Entertain:</a:t>
                      </a:r>
                      <a:endParaRPr lang="en-US" sz="950" b="0" i="1">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(3 weeks)</a:t>
                      </a:r>
                      <a:endParaRPr lang="en-US" sz="900" b="0" i="1">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United Curriculum" pitchFamily="2" charset="0"/>
                          <a:ea typeface="Calibri" panose="020F0502020204030204" pitchFamily="34" charset="0"/>
                          <a:cs typeface="Times New Roman" panose="02020603050405020304" pitchFamily="18" charset="0"/>
                        </a:rPr>
                        <a:t>POETRY LINK</a:t>
                      </a:r>
                    </a:p>
                    <a:p>
                      <a:pPr algn="ctr">
                        <a:lnSpc>
                          <a:spcPct val="100000"/>
                        </a:lnSpc>
                        <a:spcAft>
                          <a:spcPts val="600"/>
                        </a:spcAft>
                      </a:pPr>
                      <a:endParaRPr lang="en-GB" sz="95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 this unit, pupils will develop their understanding of how to engage and entertain their audience.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They will choose interesting moments from their own lives to recount, both verbally and in writing, learning how to embellish and exaggerate events to maximize the impact on their audience, and continuing to develop their use of rich and varied language to create vivid descriptions.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Pupils will apply their learning to creating and performing entertaining anecdotal recounts based on real moments from their lives.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a:t>
                      </a:r>
                      <a:r>
                        <a:rPr lang="en-US" sz="8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Quick! Let’s Get Out of Here –  Michael Rosen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Show an understanding of the differences between Standard English and non-Standard English</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choices about vocabulary,  structure and grammar that shows an understanding of purpose and audience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indent="-85725">
                        <a:lnSpc>
                          <a:spcPct val="100000"/>
                        </a:lnSpc>
                        <a:spcBef>
                          <a:spcPts val="0"/>
                        </a:spcBef>
                        <a:spcAft>
                          <a:spcPts val="300"/>
                        </a:spcAft>
                        <a:buFont typeface="Arial" panose="020B0604020202020204" pitchFamily="34" charset="0"/>
                        <a:buChar char="•"/>
                      </a:pPr>
                      <a:r>
                        <a:rPr lang="en-US" sz="800" b="0" i="0">
                          <a:solidFill>
                            <a:schemeClr val="bg1"/>
                          </a:solidFill>
                          <a:latin typeface="Roboto" panose="02000000000000000000" pitchFamily="2" charset="0"/>
                          <a:ea typeface="Roboto" panose="02000000000000000000" pitchFamily="2" charset="0"/>
                        </a:rPr>
                        <a:t>Make correct and consistent use of the past tense, including progressive and perfect forms (Y2/3) </a:t>
                      </a:r>
                    </a:p>
                    <a:p>
                      <a:pPr marL="85725" indent="-85725">
                        <a:lnSpc>
                          <a:spcPct val="100000"/>
                        </a:lnSpc>
                        <a:spcBef>
                          <a:spcPts val="0"/>
                        </a:spcBef>
                        <a:spcAft>
                          <a:spcPts val="300"/>
                        </a:spcAft>
                        <a:buFont typeface="Arial" panose="020B0604020202020204" pitchFamily="34" charset="0"/>
                        <a:buChar char="•"/>
                      </a:pPr>
                      <a:r>
                        <a:rPr lang="en-US" sz="800" b="0" i="0">
                          <a:solidFill>
                            <a:schemeClr val="bg1"/>
                          </a:solidFill>
                          <a:latin typeface="Roboto" panose="02000000000000000000" pitchFamily="2" charset="0"/>
                          <a:ea typeface="Roboto" panose="02000000000000000000" pitchFamily="2" charset="0"/>
                        </a:rPr>
                        <a:t>Write sentences with different forms (Y2)</a:t>
                      </a:r>
                    </a:p>
                    <a:p>
                      <a:pPr marL="85725" indent="-85725">
                        <a:lnSpc>
                          <a:spcPct val="100000"/>
                        </a:lnSpc>
                        <a:spcBef>
                          <a:spcPts val="0"/>
                        </a:spcBef>
                        <a:spcAft>
                          <a:spcPts val="300"/>
                        </a:spcAft>
                        <a:buFont typeface="Arial" panose="020B0604020202020204" pitchFamily="34" charset="0"/>
                        <a:buChar char="•"/>
                      </a:pPr>
                      <a:r>
                        <a:rPr lang="en-US" sz="800" b="0" i="0">
                          <a:solidFill>
                            <a:schemeClr val="bg1"/>
                          </a:solidFill>
                          <a:latin typeface="Roboto" panose="02000000000000000000" pitchFamily="2" charset="0"/>
                          <a:ea typeface="Roboto" panose="02000000000000000000" pitchFamily="2" charset="0"/>
                        </a:rPr>
                        <a:t>Use apostrophes to mark missing letters and singular and plural possession (Y2/4)</a:t>
                      </a:r>
                    </a:p>
                    <a:p>
                      <a:pPr marL="85725" indent="-85725">
                        <a:lnSpc>
                          <a:spcPct val="100000"/>
                        </a:lnSpc>
                        <a:spcBef>
                          <a:spcPts val="0"/>
                        </a:spcBef>
                        <a:spcAft>
                          <a:spcPts val="300"/>
                        </a:spcAft>
                        <a:buFont typeface="Arial" panose="020B0604020202020204" pitchFamily="34" charset="0"/>
                        <a:buChar char="•"/>
                      </a:pPr>
                      <a:r>
                        <a:rPr lang="en-US" sz="800" b="0" i="0">
                          <a:solidFill>
                            <a:schemeClr val="bg1"/>
                          </a:solidFill>
                          <a:latin typeface="Roboto" panose="02000000000000000000" pitchFamily="2" charset="0"/>
                          <a:ea typeface="Roboto" panose="02000000000000000000" pitchFamily="2" charset="0"/>
                        </a:rPr>
                        <a:t>Express time, place and cause using conjunctions, adverbs and prepositions (Y3)</a:t>
                      </a:r>
                    </a:p>
                    <a:p>
                      <a:pPr marL="85725" indent="-85725">
                        <a:lnSpc>
                          <a:spcPct val="100000"/>
                        </a:lnSpc>
                        <a:spcBef>
                          <a:spcPts val="0"/>
                        </a:spcBef>
                        <a:spcAft>
                          <a:spcPts val="300"/>
                        </a:spcAft>
                        <a:buFont typeface="Arial" panose="020B0604020202020204" pitchFamily="34" charset="0"/>
                        <a:buChar char="•"/>
                      </a:pPr>
                      <a:r>
                        <a:rPr lang="en-US" sz="800" b="0" i="0">
                          <a:solidFill>
                            <a:schemeClr val="bg1"/>
                          </a:solidFill>
                          <a:latin typeface="Roboto" panose="02000000000000000000" pitchFamily="2" charset="0"/>
                          <a:ea typeface="Roboto" panose="02000000000000000000" pitchFamily="2" charset="0"/>
                        </a:rPr>
                        <a:t>Add specific detail to nouns using precise adjectives, nouns and preposition phrases (Y4)</a:t>
                      </a:r>
                    </a:p>
                    <a:p>
                      <a:pPr marL="72000" indent="-72000">
                        <a:lnSpc>
                          <a:spcPct val="100000"/>
                        </a:lnSpc>
                        <a:spcBef>
                          <a:spcPts val="0"/>
                        </a:spcBef>
                        <a:spcAft>
                          <a:spcPts val="300"/>
                        </a:spcAft>
                        <a:buFont typeface="Arial" panose="020B0604020202020204" pitchFamily="34" charset="0"/>
                        <a:buChar cha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65290">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a:rPr>
                        <a:t>Discussion</a:t>
                      </a:r>
                      <a:r>
                        <a:rPr lang="en-US" sz="950">
                          <a:solidFill>
                            <a:schemeClr val="bg1"/>
                          </a:solidFill>
                          <a:effectLst/>
                          <a:latin typeface="United Curriculum" pitchFamily="2" charset="0"/>
                          <a:ea typeface="Calibri" panose="020F0502020204030204" pitchFamily="34" charset="0"/>
                          <a:cs typeface="Times New Roman"/>
                        </a:rPr>
                        <a:t>: </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(3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Building on their Year 3 discussion unit, pupils will continue to develop their understanding of the purpose and features of discussion texts, learning to use a formal tone in writing. </a:t>
                      </a:r>
                    </a:p>
                    <a:p>
                      <a:pPr>
                        <a:spcAft>
                          <a:spcPts val="600"/>
                        </a:spcAft>
                      </a:pPr>
                      <a:r>
                        <a:rPr lang="en-US" sz="800">
                          <a:solidFill>
                            <a:schemeClr val="bg1"/>
                          </a:solidFill>
                          <a:latin typeface="Roboto" panose="02000000000000000000" pitchFamily="2" charset="0"/>
                          <a:ea typeface="Roboto" panose="02000000000000000000" pitchFamily="2" charset="0"/>
                        </a:rPr>
                        <a:t>Using the book ‘This or That?’ to promote curiosity and discussion, pupils will learn to carefully consider opposing arguments before making a judgement, using supporting evidence to justify their opinions.</a:t>
                      </a:r>
                    </a:p>
                    <a:p>
                      <a:pPr>
                        <a:spcAft>
                          <a:spcPts val="600"/>
                        </a:spcAft>
                      </a:pPr>
                      <a:r>
                        <a:rPr lang="en-US" sz="800">
                          <a:solidFill>
                            <a:schemeClr val="bg1"/>
                          </a:solidFill>
                          <a:latin typeface="Roboto" panose="02000000000000000000" pitchFamily="2" charset="0"/>
                          <a:ea typeface="Roboto" panose="02000000000000000000" pitchFamily="2" charset="0"/>
                        </a:rPr>
                        <a:t>They will learn how to structure simple discussion texts using paragraphs organised around a topic sentence, and review how to create cohesion through the use of conjunctions, adverbials and appropriate noun and pronoun references.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This or That? – Pippa Goodheart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1">
                          <a:solidFill>
                            <a:schemeClr val="bg1"/>
                          </a:solidFill>
                          <a:latin typeface="Roboto" panose="02000000000000000000" pitchFamily="2" charset="0"/>
                          <a:ea typeface="Roboto" panose="02000000000000000000" pitchFamily="2" charset="0"/>
                        </a:rPr>
                        <a:t>Model text included: ‘</a:t>
                      </a:r>
                      <a:r>
                        <a:rPr lang="en-US" sz="800" b="0" i="1">
                          <a:solidFill>
                            <a:schemeClr val="bg1"/>
                          </a:solidFill>
                          <a:latin typeface="Roboto" panose="02000000000000000000" pitchFamily="2" charset="0"/>
                          <a:ea typeface="Roboto" panose="02000000000000000000" pitchFamily="2" charset="0"/>
                        </a:rPr>
                        <a:t>Should Children Choose Their Own Bedtime?’</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(e.g. a topic sentence introducing the theme followed by related ideas)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Show an understanding of the differences between Standard English and non-Standard English</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choices about vocabulary and grammar that shows an understanding of purpose and audience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(Y3)</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Express time, place and cause using conjunctions, adverbs and prepositions (Y3)</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apostrophes to mark missing letters and for singular and plural possession (Y2/4)</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Tree>
    <p:extLst>
      <p:ext uri="{BB962C8B-B14F-4D97-AF65-F5344CB8AC3E}">
        <p14:creationId xmlns:p14="http://schemas.microsoft.com/office/powerpoint/2010/main" val="2405756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4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4: Summer 2/2</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2 / 2</a:t>
            </a:r>
            <a:endParaRPr lang="en-GB">
              <a:ln w="12700">
                <a:solidFill>
                  <a:schemeClr val="accent1"/>
                </a:solidFill>
              </a:ln>
              <a:solidFill>
                <a:schemeClr val="accent1"/>
              </a:solidFill>
              <a:latin typeface="United Curriculum" pitchFamily="2" charset="0"/>
            </a:endParaRPr>
          </a:p>
        </p:txBody>
      </p:sp>
      <p:graphicFrame>
        <p:nvGraphicFramePr>
          <p:cNvPr id="6" name="Table 25">
            <a:extLst>
              <a:ext uri="{FF2B5EF4-FFF2-40B4-BE49-F238E27FC236}">
                <a16:creationId xmlns:a16="http://schemas.microsoft.com/office/drawing/2014/main" id="{E3750D5F-BA13-4F4A-A8D6-58A434EE70A0}"/>
              </a:ext>
            </a:extLst>
          </p:cNvPr>
          <p:cNvGraphicFramePr>
            <a:graphicFrameLocks noGrp="1"/>
          </p:cNvGraphicFramePr>
          <p:nvPr>
            <p:extLst>
              <p:ext uri="{D42A27DB-BD31-4B8C-83A1-F6EECF244321}">
                <p14:modId xmlns:p14="http://schemas.microsoft.com/office/powerpoint/2010/main" val="2711001983"/>
              </p:ext>
            </p:extLst>
          </p:nvPr>
        </p:nvGraphicFramePr>
        <p:xfrm>
          <a:off x="243039" y="861531"/>
          <a:ext cx="9175754" cy="534162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1904403">
                  <a:extLst>
                    <a:ext uri="{9D8B030D-6E8A-4147-A177-3AD203B41FA5}">
                      <a16:colId xmlns:a16="http://schemas.microsoft.com/office/drawing/2014/main" val="247776695"/>
                    </a:ext>
                  </a:extLst>
                </a:gridCol>
                <a:gridCol w="839334">
                  <a:extLst>
                    <a:ext uri="{9D8B030D-6E8A-4147-A177-3AD203B41FA5}">
                      <a16:colId xmlns:a16="http://schemas.microsoft.com/office/drawing/2014/main" val="3380293508"/>
                    </a:ext>
                  </a:extLst>
                </a:gridCol>
                <a:gridCol w="1581912">
                  <a:extLst>
                    <a:ext uri="{9D8B030D-6E8A-4147-A177-3AD203B41FA5}">
                      <a16:colId xmlns:a16="http://schemas.microsoft.com/office/drawing/2014/main" val="2902844172"/>
                    </a:ext>
                  </a:extLst>
                </a:gridCol>
                <a:gridCol w="3914105">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759816">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a:rPr>
                        <a:t>Author Study</a:t>
                      </a:r>
                      <a:r>
                        <a:rPr lang="en-US" sz="950">
                          <a:solidFill>
                            <a:schemeClr val="bg1"/>
                          </a:solidFill>
                          <a:effectLst/>
                          <a:latin typeface="United Curriculum" pitchFamily="2" charset="0"/>
                          <a:ea typeface="Calibri" panose="020F0502020204030204" pitchFamily="34" charset="0"/>
                          <a:cs typeface="Times New Roman"/>
                        </a:rPr>
                        <a:t>:</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a:rPr>
                        <a:t>(3 weeks)</a:t>
                      </a:r>
                      <a:endParaRPr lang="en-GB" sz="900" b="0">
                        <a:solidFill>
                          <a:schemeClr val="bg1"/>
                        </a:solidFill>
                        <a:effectLst/>
                        <a:latin typeface="United Curriculum" pitchFamily="2" charset="0"/>
                        <a:ea typeface="Calibri" panose="020F0502020204030204" pitchFamily="34" charset="0"/>
                        <a:cs typeface="Times New Roman"/>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consolidate all of their Year 3 and 4 learning about narrative writing.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share several stories by the same author, looking at their shared features and themes and exploring how punctuation, vocabulary, grammar and structure are used to create specific effects on the reader.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create their own original narrative non-fiction text, written in the style of the chosen author.</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texts: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Ride The Wind; My Butterfly Bouquet; Hummingbird – Nicola Davies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Write stories with creative characters, settings and plots (i.e. not just retelling familiar stories or using familiar characters)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in fiction (e.g. new paragraphs for a change in time or place)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choices about punctuation, vocabulary and grammar that show an understanding of purpose and audience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1438" marR="0" lvl="0" indent="-714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correct and consistent use of the present and/or past tense, including progressive and perfect forms (Y2/3)</a:t>
                      </a:r>
                      <a:r>
                        <a:rPr lang="en-US" sz="800">
                          <a:solidFill>
                            <a:schemeClr val="bg1"/>
                          </a:solidFill>
                          <a:latin typeface="Roboto" panose="02000000000000000000" pitchFamily="2" charset="0"/>
                          <a:ea typeface="Roboto" panose="02000000000000000000" pitchFamily="2" charset="0"/>
                        </a:rPr>
                        <a:t>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Write sentences with different forms (i.e. statement, question, exclamation, command) (Y2)</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(e.g. although, while) (Y3)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Express time, place and cause using conjunctions, adverbs and prepositions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fronted adverbials, demarcated with commas to give the reader detail (about when, where or how), and to add variety to the start of sentences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(e.g. end of sentence punctuation is within the speech marks) to indicate direct speech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br>
                        <a:rPr lang="en-US" sz="800">
                          <a:solidFill>
                            <a:schemeClr val="bg1"/>
                          </a:solidFill>
                          <a:latin typeface="Roboto" panose="02000000000000000000" pitchFamily="2" charset="0"/>
                          <a:ea typeface="Roboto" panose="02000000000000000000" pitchFamily="2" charset="0"/>
                        </a:rPr>
                      </a:b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65290">
                <a:tc>
                  <a:txBody>
                    <a:bodyPr/>
                    <a:lstStyle/>
                    <a:p>
                      <a:pPr algn="ctr">
                        <a:lnSpc>
                          <a:spcPct val="100000"/>
                        </a:lnSpc>
                        <a:spcAft>
                          <a:spcPts val="600"/>
                        </a:spcAft>
                      </a:pPr>
                      <a:r>
                        <a:rPr lang="en-US" sz="950" b="1">
                          <a:solidFill>
                            <a:schemeClr val="bg1"/>
                          </a:solidFill>
                          <a:effectLst/>
                          <a:latin typeface="United Curriculum" pitchFamily="2" charset="0"/>
                          <a:cs typeface="Times New Roman"/>
                        </a:rPr>
                        <a:t>Biography</a:t>
                      </a:r>
                      <a:r>
                        <a:rPr lang="en-US" sz="950">
                          <a:solidFill>
                            <a:schemeClr val="bg1"/>
                          </a:solidFill>
                          <a:effectLst/>
                          <a:latin typeface="United Curriculum" pitchFamily="2" charset="0"/>
                          <a:cs typeface="Times New Roman"/>
                        </a:rPr>
                        <a:t>:  </a:t>
                      </a:r>
                    </a:p>
                    <a:p>
                      <a:pPr algn="ctr">
                        <a:lnSpc>
                          <a:spcPct val="100000"/>
                        </a:lnSpc>
                        <a:spcAft>
                          <a:spcPts val="600"/>
                        </a:spcAft>
                      </a:pPr>
                      <a:r>
                        <a:rPr lang="en-US" sz="900" b="0">
                          <a:solidFill>
                            <a:schemeClr val="bg1"/>
                          </a:solidFill>
                          <a:effectLst/>
                          <a:latin typeface="United Curriculum" pitchFamily="2" charset="0"/>
                          <a:cs typeface="Times New Roman"/>
                        </a:rPr>
                        <a:t>(2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This unit introduces pupils to biographies.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share several examples, exploring their key features and content in line with their primary purpose to inform, and examining how careful structural, grammatical and vocabulary choices help to gain and maintain the reader’s interest.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apply their learning to planning, writing, editing and publishing their own biographies on a subject of their choice, making their own decisions about the content and structure of their writing.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Inventors: Incredible stories of the world's most ingenious inventions –Robert Winston</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Organise ideas into paragraphs around a theme (e.g. a topic sentence introducing the theme followed by related ideas)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Express time, place and cause using conjunctions, adverbs and prepositions (Y3)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correct and consistent use of the past tense, including progressive and perfect forms (Y2/3) </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fronted adverbials, demarcated with commas to give the reader detail (about when, where or how), and to add variety to the start of sentences (Y4)</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Add specific detail to nouns using precise adjectives, nouns and prepositional phrases (Y4)</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a wide range of conjunctions to create multi-clause sentences (Y3) </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apostrophes to mark missing letters and singular and plural possession (Y2/4)</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simple devices to organise material and aid presentation (Y3)</a:t>
                      </a:r>
                      <a:br>
                        <a:rPr lang="en-US" sz="800" b="0"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4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Tree>
    <p:extLst>
      <p:ext uri="{BB962C8B-B14F-4D97-AF65-F5344CB8AC3E}">
        <p14:creationId xmlns:p14="http://schemas.microsoft.com/office/powerpoint/2010/main" val="1814441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424E4E-11C7-4214-BA1B-68863E47BF20}"/>
              </a:ext>
            </a:extLst>
          </p:cNvPr>
          <p:cNvGraphicFramePr>
            <a:graphicFrameLocks noGrp="1"/>
          </p:cNvGraphicFramePr>
          <p:nvPr>
            <p:extLst>
              <p:ext uri="{D42A27DB-BD31-4B8C-83A1-F6EECF244321}">
                <p14:modId xmlns:p14="http://schemas.microsoft.com/office/powerpoint/2010/main" val="674340762"/>
              </p:ext>
            </p:extLst>
          </p:nvPr>
        </p:nvGraphicFramePr>
        <p:xfrm>
          <a:off x="222248" y="893429"/>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u="none" strike="noStrike" baseline="0">
                          <a:solidFill>
                            <a:schemeClr val="accent1"/>
                          </a:solidFill>
                          <a:latin typeface="Roboto" panose="02000000000000000000" pitchFamily="2" charset="0"/>
                          <a:ea typeface="Roboto" panose="02000000000000000000" pitchFamily="2" charset="0"/>
                        </a:rPr>
                        <a:t>Rhythm and Poetry – Karl Nova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u="none" strike="noStrike" baseline="0">
                          <a:solidFill>
                            <a:schemeClr val="bg1"/>
                          </a:solidFill>
                          <a:latin typeface="Roboto" panose="02000000000000000000" pitchFamily="2" charset="0"/>
                          <a:ea typeface="Roboto" panose="02000000000000000000" pitchFamily="2" charset="0"/>
                        </a:rPr>
                        <a:t>(1 week)</a:t>
                      </a:r>
                      <a:endParaRPr lang="en-GB" sz="900" i="0">
                        <a:solidFill>
                          <a:schemeClr val="bg1"/>
                        </a:solidFill>
                        <a:latin typeface="Roboto" panose="02000000000000000000" pitchFamily="2" charset="0"/>
                        <a:ea typeface="Roboto" panose="02000000000000000000" pitchFamily="2"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Character &amp; Setting: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Painting A Picture with Words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Writing to Inform </a:t>
                      </a:r>
                      <a:b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&amp; Discuss: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Comparative writing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What’s The Difference – Emma </a:t>
                      </a:r>
                      <a:r>
                        <a:rPr kumimoji="0" lang="en-US" sz="900" b="0"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Strack</a:t>
                      </a:r>
                      <a:endPar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(2 weeks)</a:t>
                      </a: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kumimoji="0" lang="en-GB" sz="900" b="0" i="0" u="none" strike="noStrike" kern="1200" cap="none" spc="0" normalizeH="0" baseline="0" noProof="0">
                        <a:ln>
                          <a:noFill/>
                        </a:ln>
                        <a:solidFill>
                          <a:srgbClr val="052264"/>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 New Chapter:</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Invention of Hugo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Cabret</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 Brian Selznick</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Explanations: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Way Things Work – David Macaulay</a:t>
                      </a: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 </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Shackleton’s Journey – William Grill</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Pace and Tension in Narrative: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Varjak Paw – S F Said</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Entertain: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Cloud Busting – Malorie Blackman</a:t>
                      </a: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Biographies: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Survivors – David Long</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Narrative:</a:t>
                      </a:r>
                      <a:endPar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Water Tower – Gary Crew</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a:t>
                      </a:r>
                    </a:p>
                    <a:p>
                      <a:pPr algn="ctr">
                        <a:lnSpc>
                          <a:spcPct val="100000"/>
                        </a:lnSpc>
                        <a:spcAft>
                          <a:spcPts val="600"/>
                        </a:spcAft>
                      </a:pPr>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Real-Life Mysteries – Susan Martineau</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Discussion:</a:t>
                      </a:r>
                    </a:p>
                    <a:p>
                      <a:pPr algn="ctr">
                        <a:lnSpc>
                          <a:spcPct val="100000"/>
                        </a:lnSpc>
                        <a:spcAft>
                          <a:spcPts val="600"/>
                        </a:spcAft>
                      </a:pP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Real-Life Mysteries – Susan Martineau</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 &amp; Poetry: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Playing With Words</a:t>
                      </a: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Varmints – Helen Ward; The Rabbits – John Marsden</a:t>
                      </a: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r>
                        <a:rPr lang="en-US" sz="900" b="0"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The Lost Words</a:t>
                      </a:r>
                      <a:b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b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Robert Macfarlane </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Global Warming </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5</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601206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732357662"/>
              </p:ext>
            </p:extLst>
          </p:nvPr>
        </p:nvGraphicFramePr>
        <p:xfrm>
          <a:off x="232406" y="893430"/>
          <a:ext cx="9175754" cy="5061314"/>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507855">
                  <a:extLst>
                    <a:ext uri="{9D8B030D-6E8A-4147-A177-3AD203B41FA5}">
                      <a16:colId xmlns:a16="http://schemas.microsoft.com/office/drawing/2014/main" val="247776695"/>
                    </a:ext>
                  </a:extLst>
                </a:gridCol>
                <a:gridCol w="970384">
                  <a:extLst>
                    <a:ext uri="{9D8B030D-6E8A-4147-A177-3AD203B41FA5}">
                      <a16:colId xmlns:a16="http://schemas.microsoft.com/office/drawing/2014/main" val="3380293508"/>
                    </a:ext>
                  </a:extLst>
                </a:gridCol>
                <a:gridCol w="1976223">
                  <a:extLst>
                    <a:ext uri="{9D8B030D-6E8A-4147-A177-3AD203B41FA5}">
                      <a16:colId xmlns:a16="http://schemas.microsoft.com/office/drawing/2014/main" val="2902844172"/>
                    </a:ext>
                  </a:extLst>
                </a:gridCol>
                <a:gridCol w="2785292">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32414">
                <a:tc>
                  <a:txBody>
                    <a:bodyPr/>
                    <a:lstStyle/>
                    <a:p>
                      <a:pPr algn="ctr">
                        <a:lnSpc>
                          <a:spcPct val="100000"/>
                        </a:lnSpc>
                        <a:spcAft>
                          <a:spcPts val="600"/>
                        </a:spcAft>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u="none" strike="noStrike" baseline="0">
                          <a:solidFill>
                            <a:schemeClr val="bg1"/>
                          </a:solidFill>
                          <a:latin typeface="United Curriculum" pitchFamily="2" charset="0"/>
                        </a:rPr>
                        <a:t>(1 week)</a:t>
                      </a:r>
                      <a:endParaRPr lang="en-GB" sz="900" b="0" i="0">
                        <a:solidFill>
                          <a:schemeClr val="bg1"/>
                        </a:solidFill>
                        <a:latin typeface="United Curriculum"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continue to develop their understanding  and enjoyment of poetry, its conventions and purpose.</a:t>
                      </a:r>
                    </a:p>
                    <a:p>
                      <a:pPr>
                        <a:spcAft>
                          <a:spcPts val="600"/>
                        </a:spcAft>
                      </a:pPr>
                      <a:r>
                        <a:rPr lang="en-US" sz="800" b="0" i="0" u="none" strike="noStrike" kern="1200" baseline="0">
                          <a:solidFill>
                            <a:schemeClr val="bg1"/>
                          </a:solidFill>
                          <a:latin typeface="Roboto" panose="02000000000000000000" pitchFamily="2" charset="0"/>
                          <a:ea typeface="Roboto" panose="02000000000000000000" pitchFamily="2" charset="0"/>
                          <a:cs typeface="+mn-cs"/>
                        </a:rPr>
                        <a:t>They will share and respond to a wide range of poems from a single poet, exploring musicality, rhythm and rhyme and developing their understanding of how poetry can be used to express thoughts, feelings and opinions. </a:t>
                      </a:r>
                      <a:endParaRPr lang="en-US" sz="80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examine and experiment with a variety of poetic devices and performance techniques, learning how these can be used to gain and maintain the interest of the audience.</a:t>
                      </a:r>
                      <a:endParaRPr lang="en-US" sz="80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apply their learning to drafting, composing and performing their own poem in a style and of a subject of their choice, choosing their audience and the desired effect they wish to have on them.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u="none" strike="noStrike" baseline="0">
                          <a:solidFill>
                            <a:schemeClr val="bg1"/>
                          </a:solidFill>
                          <a:latin typeface="Roboto" panose="02000000000000000000" pitchFamily="2" charset="0"/>
                          <a:ea typeface="Roboto" panose="02000000000000000000" pitchFamily="2" charset="0"/>
                        </a:rPr>
                        <a:t>Rhythm and Poetry – Karl Nova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Develop positive attitudes and stamina towards writing by creating poetry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Make careful choices in vocabulary and grammar to enhance meaning and effect on the reader </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for names and the personal pronoun ‘I’ (Y1)</a:t>
                      </a:r>
                      <a:endParaRPr lang="en-US" sz="800" i="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Use apostrophes to mark missing letters and singular and plural possession (Y2/4)</a:t>
                      </a: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2387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a:solidFill>
                            <a:schemeClr val="bg1"/>
                          </a:solidFill>
                          <a:effectLst/>
                          <a:latin typeface="United Curriculum" pitchFamily="2" charset="0"/>
                          <a:cs typeface="Times New Roman" panose="02020603050405020304" pitchFamily="18" charset="0"/>
                        </a:rPr>
                        <a:t>Character &amp; Setting: </a:t>
                      </a:r>
                      <a:r>
                        <a:rPr lang="en-US" sz="950">
                          <a:solidFill>
                            <a:schemeClr val="bg1"/>
                          </a:solidFill>
                          <a:effectLst/>
                          <a:latin typeface="United Curriculum" pitchFamily="2" charset="0"/>
                          <a:cs typeface="Times New Roman" panose="02020603050405020304" pitchFamily="18" charset="0"/>
                        </a:rPr>
                        <a:t>Painting A Picture with Words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a:solidFill>
                            <a:schemeClr val="bg1"/>
                          </a:solidFill>
                          <a:effectLst/>
                          <a:latin typeface="United Curriculum" pitchFamily="2" charset="0"/>
                          <a:cs typeface="Times New Roman" panose="02020603050405020304" pitchFamily="18" charset="0"/>
                        </a:rPr>
                        <a:t>(3 weeks)</a:t>
                      </a:r>
                      <a:endParaRPr lang="en-GB" sz="900" b="0">
                        <a:solidFill>
                          <a:schemeClr val="bg1"/>
                        </a:solidFill>
                        <a:effectLst/>
                        <a:latin typeface="United Curriculum" pitchFamily="2" charset="0"/>
                        <a:cs typeface="Times New Roman" panose="02020603050405020304" pitchFamily="18" charset="0"/>
                      </a:endParaRPr>
                    </a:p>
                    <a:p>
                      <a:pPr algn="ctr">
                        <a:lnSpc>
                          <a:spcPct val="100000"/>
                        </a:lnSpc>
                        <a:spcAft>
                          <a:spcPts val="600"/>
                        </a:spcAft>
                      </a:pPr>
                      <a:endParaRPr lang="en-GB" sz="950" b="0" i="1">
                        <a:solidFill>
                          <a:schemeClr val="bg1"/>
                        </a:solidFill>
                        <a:effectLst/>
                        <a:latin typeface="United Curriculum" pitchFamily="2"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fiction unit, pupils will learn how to create vivid images for their reader using  ‘show don’t tell’ techniques.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about the ways in which they can maximise the desired effect on their reader through their vocabulary and grammar choices.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revisit and build upon their prior learning on ways in which to build atmosphere and add precise detail to their writing.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practise creating character and setting descriptions based on a shared animation, before applying their learning to creating an original character and setting-driven, short story with a simple plot. </a:t>
                      </a:r>
                      <a:endParaRPr lang="en-GB"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Stimulus: </a:t>
                      </a:r>
                      <a:r>
                        <a:rPr lang="en-US" sz="800" b="0" i="1">
                          <a:solidFill>
                            <a:schemeClr val="bg1"/>
                          </a:solidFill>
                          <a:latin typeface="Roboto" panose="02000000000000000000" pitchFamily="2" charset="0"/>
                          <a:ea typeface="Roboto" panose="02000000000000000000" pitchFamily="2" charset="0"/>
                        </a:rPr>
                        <a:t>‘Catch A Lot’ animation</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latin typeface="Roboto" panose="02000000000000000000" pitchFamily="2" charset="0"/>
                          <a:ea typeface="Roboto" panose="02000000000000000000" pitchFamily="2" charset="0"/>
                        </a:rPr>
                        <a:t>Well-known character and setting extracts included. Teachers may wish to replace/  supplement these with further examples.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Make careful choices in vocabulary and grammar to enhance meaning and effect on the reader (e.g. building suspense through short sentences; repeating particular words for emphasis;)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Describe settings, characters and atmosphere in sufficient detail to create a vivid picture for the reader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correct and consistent use of the present and/or past tense, including progressive and perfect forms (Y2/3) </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indent="-72000">
                        <a:lnSpc>
                          <a:spcPct val="100000"/>
                        </a:lnSpc>
                        <a:spcAft>
                          <a:spcPts val="2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Organise ideas into paragraphs around a theme in fiction </a:t>
                      </a:r>
                      <a:r>
                        <a:rPr lang="en-US" sz="800" i="1">
                          <a:solidFill>
                            <a:schemeClr val="bg1"/>
                          </a:solidFill>
                          <a:latin typeface="Roboto" panose="02000000000000000000" pitchFamily="2" charset="0"/>
                          <a:ea typeface="Roboto" panose="02000000000000000000" pitchFamily="2" charset="0"/>
                        </a:rPr>
                        <a:t>(e.g. new paragraphs for a change in time, place, person or event</a:t>
                      </a:r>
                      <a:r>
                        <a:rPr lang="en-US" sz="800">
                          <a:solidFill>
                            <a:schemeClr val="bg1"/>
                          </a:solidFill>
                          <a:latin typeface="Roboto" panose="02000000000000000000" pitchFamily="2" charset="0"/>
                          <a:ea typeface="Roboto" panose="02000000000000000000" pitchFamily="2" charset="0"/>
                        </a:rPr>
                        <a:t>) (Y4)</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Autumn 1/3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5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1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554245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122381836"/>
              </p:ext>
            </p:extLst>
          </p:nvPr>
        </p:nvGraphicFramePr>
        <p:xfrm>
          <a:off x="232406" y="893430"/>
          <a:ext cx="9175754" cy="525018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507855">
                  <a:extLst>
                    <a:ext uri="{9D8B030D-6E8A-4147-A177-3AD203B41FA5}">
                      <a16:colId xmlns:a16="http://schemas.microsoft.com/office/drawing/2014/main" val="247776695"/>
                    </a:ext>
                  </a:extLst>
                </a:gridCol>
                <a:gridCol w="970384">
                  <a:extLst>
                    <a:ext uri="{9D8B030D-6E8A-4147-A177-3AD203B41FA5}">
                      <a16:colId xmlns:a16="http://schemas.microsoft.com/office/drawing/2014/main" val="3380293508"/>
                    </a:ext>
                  </a:extLst>
                </a:gridCol>
                <a:gridCol w="1906555">
                  <a:extLst>
                    <a:ext uri="{9D8B030D-6E8A-4147-A177-3AD203B41FA5}">
                      <a16:colId xmlns:a16="http://schemas.microsoft.com/office/drawing/2014/main" val="2902844172"/>
                    </a:ext>
                  </a:extLst>
                </a:gridCol>
                <a:gridCol w="285496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339355">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Writing to Inform &amp; Discuss: </a:t>
                      </a:r>
                      <a:r>
                        <a:rPr lang="en-US" sz="950" b="0">
                          <a:solidFill>
                            <a:schemeClr val="bg1"/>
                          </a:solidFill>
                          <a:effectLst/>
                          <a:latin typeface="United Curriculum" pitchFamily="2" charset="0"/>
                          <a:ea typeface="Calibri" panose="020F0502020204030204" pitchFamily="34" charset="0"/>
                          <a:cs typeface="Times New Roman" panose="02020603050405020304" pitchFamily="18" charset="0"/>
                        </a:rPr>
                        <a:t>Comparative writing </a:t>
                      </a:r>
                    </a:p>
                    <a:p>
                      <a:pPr algn="ctr">
                        <a:lnSpc>
                          <a:spcPct val="100000"/>
                        </a:lnSpc>
                        <a:spcAft>
                          <a:spcPts val="600"/>
                        </a:spcAft>
                      </a:pPr>
                      <a:endParaRPr lang="en-US" sz="950" b="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explore the conventions of informative and discursive writing, building on their prior learning of these writing purposes from previous year groups.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about the language,  grammar and tone used to examine similarities and differences, building their repertoire of comparative and contrasting language to link ideas within writing, and learning how to use parenthesis to give additional information and detail to their reader.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apply their learning to creating a comparative report on a subject of their choice </a:t>
                      </a:r>
                      <a:r>
                        <a:rPr lang="en-US" sz="800" i="1">
                          <a:solidFill>
                            <a:schemeClr val="bg1"/>
                          </a:solidFill>
                          <a:latin typeface="Roboto" panose="02000000000000000000" pitchFamily="2" charset="0"/>
                          <a:ea typeface="Roboto" panose="02000000000000000000" pitchFamily="2" charset="0"/>
                        </a:rPr>
                        <a:t>(e.g. a comparison of two or more characters in a book they have read; a comparison between the film and book versions of the same story; a comparison between two similar products or animals, etc.)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What’s The Difference? – Emma Strack</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Model text included: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Sharks, Whales &amp; Dolphins –Strikingly Similar or Distinctly Different?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adverbs (e.g. perhaps, surely) and modal verbs (e.g. should, might, will) to show how likely something is</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Understand the term ‘parenthesis’ recognising examples of its use</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brackets to add additional information, explanation or afterthought to a sentence without affecting its sense or meaning </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Build cohesion within and across paragraphs</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(e.g. a topic sentence introducing the theme followed by related ideas)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 wide range of conjunctions to create multi-clause sentences (e.g. although, while) (Y3)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fronted adverbials, demarcated with commas to give the reader detail (about when, where or how), and to add variety to the start of sentences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simple devices to organise material and aid presentation (Y3)</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82250">
                <a:tc>
                  <a:txBody>
                    <a:bodyPr/>
                    <a:lstStyle/>
                    <a:p>
                      <a:pPr algn="ctr">
                        <a:lnSpc>
                          <a:spcPct val="100000"/>
                        </a:lnSpc>
                        <a:spcAft>
                          <a:spcPts val="600"/>
                        </a:spcAft>
                      </a:pPr>
                      <a:endParaRPr lang="en-US" sz="950" b="1" i="1">
                        <a:solidFill>
                          <a:schemeClr val="bg1"/>
                        </a:solidFill>
                        <a:effectLst/>
                        <a:highlight>
                          <a:srgbClr val="FFFF00"/>
                        </a:highligh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Creating a New Chapter:</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(3 weeks)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950" i="1">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Building on their learning from their recent </a:t>
                      </a:r>
                      <a:r>
                        <a:rPr lang="en-US" sz="800" i="1">
                          <a:solidFill>
                            <a:schemeClr val="bg1"/>
                          </a:solidFill>
                          <a:latin typeface="Roboto" panose="02000000000000000000" pitchFamily="2" charset="0"/>
                          <a:ea typeface="Roboto" panose="02000000000000000000" pitchFamily="2" charset="0"/>
                        </a:rPr>
                        <a:t>Character and Setting </a:t>
                      </a:r>
                      <a:r>
                        <a:rPr lang="en-US" sz="800">
                          <a:solidFill>
                            <a:schemeClr val="bg1"/>
                          </a:solidFill>
                          <a:latin typeface="Roboto" panose="02000000000000000000" pitchFamily="2" charset="0"/>
                          <a:ea typeface="Roboto" panose="02000000000000000000" pitchFamily="2" charset="0"/>
                        </a:rPr>
                        <a:t>unit, pupils will continue to progress their understanding of ways to create and develop effective characters, settings and atmosphere in narrative writing.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how to use dialogue to advance the narrative’s plot and to show their reader more about a character’s temperament, personality traits, mood or emotions, and will learn about the importance of building pace and tension to maintain the reader’s interest.</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apply their learning to writing a new chapter for a story they have shared, creating a new character and plotline to fit seamlessly into the existing narrative.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Invention of Hugo Cabret – Brian Selznick</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dialogue as a tool to convey character (i.e. demonstrate a character's personality or feelings through what they say) and advance the action (i.e. use speech to actually move the story forward not just to show what a character is saying)</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Describe settings, characters and atmosphere in sufficient detail to create a vivid picture for the reader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commas to add additional information, explanation or afterthought to a sentence without affecting its sense or meaning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verb tenses consistently and correctly throughout a piece of writing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Build cohesion </a:t>
                      </a:r>
                      <a:r>
                        <a:rPr lang="en-US" sz="800">
                          <a:solidFill>
                            <a:schemeClr val="bg1"/>
                          </a:solidFill>
                          <a:latin typeface="Roboto" panose="02000000000000000000" pitchFamily="2" charset="0"/>
                          <a:ea typeface="Roboto" panose="02000000000000000000" pitchFamily="2" charset="0"/>
                        </a:rPr>
                        <a:t>within and across paragraphs (Y5)</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Understand the term ‘parenthesis’ </a:t>
                      </a:r>
                      <a:r>
                        <a:rPr kumimoji="0" lang="en-US" sz="8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recognising</a:t>
                      </a: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examples of its use</a:t>
                      </a:r>
                      <a:endPar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in fiction (e.g. new paragraphs for a change in time or place)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commas to support the reading and understanding of a text (in lists, to mark fronted adverbials, to separate clauses when used with a conjunction) (Y2/4)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(Y4)</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5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Autumn 2/3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5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2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33636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EYFS</a:t>
            </a:r>
            <a:endParaRPr lang="en-GB">
              <a:ln w="12700">
                <a:solidFill>
                  <a:schemeClr val="accent1"/>
                </a:solidFill>
              </a:ln>
              <a:solidFill>
                <a:schemeClr val="accent1"/>
              </a:solidFill>
            </a:endParaRPr>
          </a:p>
        </p:txBody>
      </p:sp>
      <p:graphicFrame>
        <p:nvGraphicFramePr>
          <p:cNvPr id="5" name="Table 4">
            <a:extLst>
              <a:ext uri="{FF2B5EF4-FFF2-40B4-BE49-F238E27FC236}">
                <a16:creationId xmlns:a16="http://schemas.microsoft.com/office/drawing/2014/main" id="{3A630CC3-5B56-400F-AF29-03CAD1955B89}"/>
              </a:ext>
            </a:extLst>
          </p:cNvPr>
          <p:cNvGraphicFramePr>
            <a:graphicFrameLocks noGrp="1"/>
          </p:cNvGraphicFramePr>
          <p:nvPr>
            <p:extLst>
              <p:ext uri="{D42A27DB-BD31-4B8C-83A1-F6EECF244321}">
                <p14:modId xmlns:p14="http://schemas.microsoft.com/office/powerpoint/2010/main" val="1376576760"/>
              </p:ext>
            </p:extLst>
          </p:nvPr>
        </p:nvGraphicFramePr>
        <p:xfrm>
          <a:off x="222248" y="893429"/>
          <a:ext cx="9040621" cy="5244978"/>
        </p:xfrm>
        <a:graphic>
          <a:graphicData uri="http://schemas.openxmlformats.org/drawingml/2006/table">
            <a:tbl>
              <a:tblPr firstRow="1" bandRow="1">
                <a:tableStyleId>{5C22544A-7EE6-4342-B048-85BDC9FD1C3A}</a:tableStyleId>
              </a:tblPr>
              <a:tblGrid>
                <a:gridCol w="184621">
                  <a:extLst>
                    <a:ext uri="{9D8B030D-6E8A-4147-A177-3AD203B41FA5}">
                      <a16:colId xmlns:a16="http://schemas.microsoft.com/office/drawing/2014/main" val="3992725249"/>
                    </a:ext>
                  </a:extLst>
                </a:gridCol>
                <a:gridCol w="2952000">
                  <a:extLst>
                    <a:ext uri="{9D8B030D-6E8A-4147-A177-3AD203B41FA5}">
                      <a16:colId xmlns:a16="http://schemas.microsoft.com/office/drawing/2014/main" val="3946234117"/>
                    </a:ext>
                  </a:extLst>
                </a:gridCol>
                <a:gridCol w="1476000">
                  <a:extLst>
                    <a:ext uri="{9D8B030D-6E8A-4147-A177-3AD203B41FA5}">
                      <a16:colId xmlns:a16="http://schemas.microsoft.com/office/drawing/2014/main" val="2651868341"/>
                    </a:ext>
                  </a:extLst>
                </a:gridCol>
                <a:gridCol w="1476000">
                  <a:extLst>
                    <a:ext uri="{9D8B030D-6E8A-4147-A177-3AD203B41FA5}">
                      <a16:colId xmlns:a16="http://schemas.microsoft.com/office/drawing/2014/main" val="3902861838"/>
                    </a:ext>
                  </a:extLst>
                </a:gridCol>
                <a:gridCol w="2952000">
                  <a:extLst>
                    <a:ext uri="{9D8B030D-6E8A-4147-A177-3AD203B41FA5}">
                      <a16:colId xmlns:a16="http://schemas.microsoft.com/office/drawing/2014/main" val="4129289550"/>
                    </a:ext>
                  </a:extLst>
                </a:gridCol>
              </a:tblGrid>
              <a:tr h="23017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Nursery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grid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Nursery 3-4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hMerge="1">
                  <a:txBody>
                    <a:bodyPr/>
                    <a:lstStyle/>
                    <a:p>
                      <a:endParaRPr lang="en-GB"/>
                    </a:p>
                  </a:txBody>
                  <a:tcPr/>
                </a:tc>
                <a:tc rowSpan="2">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Reception</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23017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000" b="0" i="0">
                        <a:solidFill>
                          <a:srgbClr val="000000"/>
                        </a:solidFill>
                        <a:effectLst/>
                        <a:latin typeface="ABeeZee" panose="02000000000000000000" pitchFamily="2"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0" i="0">
                          <a:solidFill>
                            <a:srgbClr val="000000"/>
                          </a:solidFill>
                          <a:effectLst/>
                          <a:latin typeface="United Curriculum" pitchFamily="2" charset="0"/>
                          <a:ea typeface="Calibri" panose="020F0502020204030204" pitchFamily="34" charset="0"/>
                          <a:cs typeface="Times New Roman" panose="02020603050405020304" pitchFamily="18" charset="0"/>
                        </a:rPr>
                        <a:t>Cycle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0" i="0">
                          <a:solidFill>
                            <a:srgbClr val="000000"/>
                          </a:solidFill>
                          <a:effectLst/>
                          <a:latin typeface="United Curriculum" pitchFamily="2" charset="0"/>
                          <a:ea typeface="Calibri" panose="020F0502020204030204" pitchFamily="34" charset="0"/>
                          <a:cs typeface="Times New Roman" panose="02020603050405020304" pitchFamily="18" charset="0"/>
                        </a:rPr>
                        <a:t>Cycle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v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752786760"/>
                  </a:ext>
                </a:extLst>
              </a:tr>
              <a:tr h="683518">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It’s Good To Be Me</a:t>
                      </a: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Marvellous Me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Look at Me!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Me and my World</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68351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Colour</a:t>
                      </a:r>
                      <a:endParaRPr lang="en-GB" sz="900" i="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It’s Getting Cold Outside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Bears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My Heroes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556095657"/>
                  </a:ext>
                </a:extLst>
              </a:tr>
              <a:tr h="683518">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Winter</a:t>
                      </a: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Polar Express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Special Days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Standing Ovation</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62131831"/>
                  </a:ext>
                </a:extLst>
              </a:tr>
              <a:tr h="683518">
                <a:tc rowSpan="2">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Buildings and Homes</a:t>
                      </a:r>
                      <a:endParaRPr lang="en-GB"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 the Move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Toys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Castles, Knights and Dragons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683518">
                <a:tc vMerge="1">
                  <a:txBody>
                    <a:bodyPr/>
                    <a:lstStyle/>
                    <a:p>
                      <a:pPr algn="ct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Dinosaurs</a:t>
                      </a: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 the Farm</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Food Glorious Food</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Spring in Our Step</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62453562"/>
                  </a:ext>
                </a:extLst>
              </a:tr>
              <a:tr h="683518">
                <a:tc rowSpan="2">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Water</a:t>
                      </a:r>
                      <a:endParaRPr lang="en-GB"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Once Upon a Time 1</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Once Upon a Time 2</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Where We Live</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r h="683518">
                <a:tc vMerge="1">
                  <a:txBody>
                    <a:bodyPr/>
                    <a:lstStyle/>
                    <a:p>
                      <a:pPr algn="ctr"/>
                      <a:endParaRPr lang="en-GB" sz="1000" b="1">
                        <a:solidFill>
                          <a:schemeClr val="bg1"/>
                        </a:solidFill>
                        <a:latin typeface="ABeeZee" panose="02000000000000000000" pitchFamily="2"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indent="0" algn="ctr">
                        <a:lnSpc>
                          <a:spcPct val="100000"/>
                        </a:lnSpc>
                        <a:spcAft>
                          <a:spcPts val="0"/>
                        </a:spcAft>
                        <a:buFont typeface="Arial" panose="020B0604020202020204" pitchFamily="34" charset="0"/>
                        <a:buNone/>
                      </a:pPr>
                      <a:r>
                        <a:rPr lang="en-US"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What’s Outside?</a:t>
                      </a:r>
                      <a:endParaRPr lang="en-GB" sz="1000" b="1" kern="12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8" marR="59148"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Creatures Great and Small 1</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Creatures Great and Small 2</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Science Detectives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94100211"/>
                  </a:ext>
                </a:extLst>
              </a:tr>
            </a:tbl>
          </a:graphicData>
        </a:graphic>
      </p:graphicFrame>
    </p:spTree>
    <p:extLst>
      <p:ext uri="{BB962C8B-B14F-4D97-AF65-F5344CB8AC3E}">
        <p14:creationId xmlns:p14="http://schemas.microsoft.com/office/powerpoint/2010/main" val="42616519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1092966916"/>
              </p:ext>
            </p:extLst>
          </p:nvPr>
        </p:nvGraphicFramePr>
        <p:xfrm>
          <a:off x="232406" y="893430"/>
          <a:ext cx="9172851" cy="2865120"/>
        </p:xfrm>
        <a:graphic>
          <a:graphicData uri="http://schemas.openxmlformats.org/drawingml/2006/table">
            <a:tbl>
              <a:tblPr firstRow="1" bandRow="1">
                <a:tableStyleId>{5940675A-B579-460E-94D1-54222C63F5DA}</a:tableStyleId>
              </a:tblPr>
              <a:tblGrid>
                <a:gridCol w="954000">
                  <a:extLst>
                    <a:ext uri="{9D8B030D-6E8A-4147-A177-3AD203B41FA5}">
                      <a16:colId xmlns:a16="http://schemas.microsoft.com/office/drawing/2014/main" val="1014669821"/>
                    </a:ext>
                  </a:extLst>
                </a:gridCol>
                <a:gridCol w="2507855">
                  <a:extLst>
                    <a:ext uri="{9D8B030D-6E8A-4147-A177-3AD203B41FA5}">
                      <a16:colId xmlns:a16="http://schemas.microsoft.com/office/drawing/2014/main" val="247776695"/>
                    </a:ext>
                  </a:extLst>
                </a:gridCol>
                <a:gridCol w="970384">
                  <a:extLst>
                    <a:ext uri="{9D8B030D-6E8A-4147-A177-3AD203B41FA5}">
                      <a16:colId xmlns:a16="http://schemas.microsoft.com/office/drawing/2014/main" val="3380293508"/>
                    </a:ext>
                  </a:extLst>
                </a:gridCol>
                <a:gridCol w="1558212">
                  <a:extLst>
                    <a:ext uri="{9D8B030D-6E8A-4147-A177-3AD203B41FA5}">
                      <a16:colId xmlns:a16="http://schemas.microsoft.com/office/drawing/2014/main" val="2902844172"/>
                    </a:ext>
                  </a:extLst>
                </a:gridCol>
                <a:gridCol w="318240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32414">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Explanations: </a:t>
                      </a: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 </a:t>
                      </a:r>
                      <a:endPar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endParaRPr lang="en-GB" sz="1000" b="0" i="1">
                        <a:solidFill>
                          <a:srgbClr val="0079BC"/>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Pupils will revisit the key conventions of writing to inform and will learn about features unique to explanations as a specific type of informative text, exploring the use of causal language to link cause and effect.</a:t>
                      </a:r>
                    </a:p>
                    <a:p>
                      <a:pPr>
                        <a:spcAft>
                          <a:spcPts val="600"/>
                        </a:spcAft>
                      </a:pPr>
                      <a:r>
                        <a:rPr lang="en-US" sz="800">
                          <a:solidFill>
                            <a:schemeClr val="bg1"/>
                          </a:solidFill>
                          <a:latin typeface="Roboto" panose="02000000000000000000" pitchFamily="2" charset="0"/>
                          <a:ea typeface="Roboto" panose="02000000000000000000" pitchFamily="2" charset="0"/>
                        </a:rPr>
                        <a:t>They will build on their previous non-fiction units, continuing to develop their understanding of how to structure material into paragraphs, creating cohesion across the text, and using layout devices to organise material and aid presentation.</a:t>
                      </a:r>
                    </a:p>
                    <a:p>
                      <a:pPr>
                        <a:spcAft>
                          <a:spcPts val="600"/>
                        </a:spcAft>
                      </a:pPr>
                      <a:r>
                        <a:rPr lang="en-US" sz="800">
                          <a:solidFill>
                            <a:schemeClr val="bg1"/>
                          </a:solidFill>
                          <a:latin typeface="Roboto" panose="02000000000000000000" pitchFamily="2" charset="0"/>
                          <a:ea typeface="Roboto" panose="02000000000000000000" pitchFamily="2" charset="0"/>
                        </a:rPr>
                        <a:t>Pupils will apply their learning to planning and writing their own explanation texts on a topic of their choice, making careful decisions about their vocabulary, grammar and structure to enhance meaning and effect on the reader.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Way Things Work – David Macaulay</a:t>
                      </a:r>
                      <a:endParaRPr lang="en-GB"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careful choices in vocabulary, grammar and structure to enhance meaning and effect on the reader </a:t>
                      </a:r>
                      <a:endParaRPr lang="en-US" sz="800" b="0">
                        <a:solidFill>
                          <a:schemeClr val="bg1"/>
                        </a:solidFill>
                        <a:latin typeface="Roboto" panose="02000000000000000000" pitchFamily="2" charset="0"/>
                        <a:ea typeface="Roboto" panose="02000000000000000000" pitchFamily="2" charset="0"/>
                      </a:endParaRPr>
                    </a:p>
                    <a:p>
                      <a:pPr marL="72000" marR="0" lvl="0" indent="-72000"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Build cohesion </a:t>
                      </a:r>
                      <a:r>
                        <a:rPr lang="en-US" sz="800">
                          <a:solidFill>
                            <a:schemeClr val="bg1"/>
                          </a:solidFill>
                          <a:latin typeface="Roboto" panose="02000000000000000000" pitchFamily="2" charset="0"/>
                          <a:ea typeface="Roboto" panose="02000000000000000000" pitchFamily="2" charset="0"/>
                        </a:rPr>
                        <a:t>within and across paragraphs</a:t>
                      </a:r>
                    </a:p>
                    <a:p>
                      <a:pPr marL="72000" marR="0" lvl="0" indent="-72000"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a:t>
                      </a: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mn-cs"/>
                        </a:rPr>
                        <a:t>O</a:t>
                      </a: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rganise ideas into paragraphs around a theme (e.g. a topic sentence introducing the theme followed by related ideas)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a wide range of conjunctions to create multi-clause sentences (Y3)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simple devices to organise material and aid presentation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Express time, place and cause using conjunctions, adverbs and prepositions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Understand the term ‘parenthesis’ </a:t>
                      </a:r>
                      <a:r>
                        <a:rPr kumimoji="0" lang="en-US" sz="8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mn-cs"/>
                        </a:rPr>
                        <a:t>recognising</a:t>
                      </a: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 examples of its use (Y5)</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Autumn 3/3</a:t>
            </a:r>
            <a:endParaRPr lang="en-GB"/>
          </a:p>
        </p:txBody>
      </p:sp>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a:xfrm>
            <a:off x="203201" y="234234"/>
            <a:ext cx="2936239" cy="458089"/>
          </a:xfrm>
        </p:spPr>
        <p:txBody>
          <a:bodyPr/>
          <a:lstStyle/>
          <a:p>
            <a:r>
              <a:rPr lang="en-US" altLang="en-US"/>
              <a:t>Year 5 English</a:t>
            </a:r>
            <a:endParaRPr lang="en-GB">
              <a:ln w="12700">
                <a:solidFill>
                  <a:schemeClr val="accent1"/>
                </a:solidFill>
              </a:ln>
              <a:solidFill>
                <a:schemeClr val="accent1"/>
              </a:solidFill>
            </a:endParaRPr>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3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518673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510980586"/>
              </p:ext>
            </p:extLst>
          </p:nvPr>
        </p:nvGraphicFramePr>
        <p:xfrm>
          <a:off x="232406" y="893430"/>
          <a:ext cx="9172851" cy="3230880"/>
        </p:xfrm>
        <a:graphic>
          <a:graphicData uri="http://schemas.openxmlformats.org/drawingml/2006/table">
            <a:tbl>
              <a:tblPr firstRow="1" bandRow="1">
                <a:tableStyleId>{5940675A-B579-460E-94D1-54222C63F5DA}</a:tableStyleId>
              </a:tblPr>
              <a:tblGrid>
                <a:gridCol w="954000">
                  <a:extLst>
                    <a:ext uri="{9D8B030D-6E8A-4147-A177-3AD203B41FA5}">
                      <a16:colId xmlns:a16="http://schemas.microsoft.com/office/drawing/2014/main" val="1014669821"/>
                    </a:ext>
                  </a:extLst>
                </a:gridCol>
                <a:gridCol w="2507855">
                  <a:extLst>
                    <a:ext uri="{9D8B030D-6E8A-4147-A177-3AD203B41FA5}">
                      <a16:colId xmlns:a16="http://schemas.microsoft.com/office/drawing/2014/main" val="247776695"/>
                    </a:ext>
                  </a:extLst>
                </a:gridCol>
                <a:gridCol w="970384">
                  <a:extLst>
                    <a:ext uri="{9D8B030D-6E8A-4147-A177-3AD203B41FA5}">
                      <a16:colId xmlns:a16="http://schemas.microsoft.com/office/drawing/2014/main" val="3380293508"/>
                    </a:ext>
                  </a:extLst>
                </a:gridCol>
                <a:gridCol w="1558212">
                  <a:extLst>
                    <a:ext uri="{9D8B030D-6E8A-4147-A177-3AD203B41FA5}">
                      <a16:colId xmlns:a16="http://schemas.microsoft.com/office/drawing/2014/main" val="2902844172"/>
                    </a:ext>
                  </a:extLst>
                </a:gridCol>
                <a:gridCol w="318240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32414">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Creating 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(3 weeks)</a:t>
                      </a:r>
                    </a:p>
                    <a:p>
                      <a:pPr algn="ctr">
                        <a:lnSpc>
                          <a:spcPct val="100000"/>
                        </a:lnSpc>
                        <a:spcAft>
                          <a:spcPts val="600"/>
                        </a:spcAft>
                      </a:pPr>
                      <a:endParaRPr lang="en-GB" sz="1000">
                        <a:solidFill>
                          <a:srgbClr val="052264"/>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learn about the purposes and features of recounts, and the different forms they can take in writing. </a:t>
                      </a:r>
                    </a:p>
                    <a:p>
                      <a:pPr>
                        <a:spcAft>
                          <a:spcPts val="600"/>
                        </a:spcAft>
                      </a:pPr>
                      <a:r>
                        <a:rPr lang="en-US" sz="800">
                          <a:solidFill>
                            <a:schemeClr val="bg1"/>
                          </a:solidFill>
                          <a:latin typeface="Roboto" panose="02000000000000000000" pitchFamily="2" charset="0"/>
                          <a:ea typeface="Roboto" panose="02000000000000000000" pitchFamily="2" charset="0"/>
                        </a:rPr>
                        <a:t>In line with their purpose, audience and text type, they will review and consolidate their prior learning of different past tense verb forms, including progressive and perfect forms, and continue to build their repertoire of devices to build cohesion within and across paragraphs. </a:t>
                      </a:r>
                    </a:p>
                    <a:p>
                      <a:pPr>
                        <a:spcAft>
                          <a:spcPts val="600"/>
                        </a:spcAft>
                      </a:pPr>
                      <a:r>
                        <a:rPr lang="en-US" sz="800">
                          <a:solidFill>
                            <a:schemeClr val="bg1"/>
                          </a:solidFill>
                          <a:latin typeface="Roboto" panose="02000000000000000000" pitchFamily="2" charset="0"/>
                          <a:ea typeface="Roboto" panose="02000000000000000000" pitchFamily="2" charset="0"/>
                        </a:rPr>
                        <a:t>Pupils will recount events from ‘Shackleton’s Journey’, writing a selection of personal recounts from the point of view of a crew member, and a news report, adapting their content, vocabulary, grammar and tone according to their different viewpoints, purposes, text types and audience.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Shackleton’s Journey – William Grill</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Example diary entry and news reports included. Teachers may wish to replace/  supplement these with further examples.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verb tenses consistently and correctly throughout a piece of writing</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Understand the term ‘relative pronoun’ and their function</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relative pronouns to add an additional clause about a noun</a:t>
                      </a:r>
                    </a:p>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Use commas to add additional information, explanation or afterthought  to a sentence without affecting its sense or meaning</a:t>
                      </a:r>
                      <a:endParaRPr lang="en-US" sz="800">
                        <a:solidFill>
                          <a:schemeClr val="bg1"/>
                        </a:solidFill>
                        <a:highlight>
                          <a:srgbClr val="00FFFF"/>
                        </a:highligh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Build cohesion within and across paragraphs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Organise ideas into paragraphs around a theme (e.g. new paragraphs for a change in time or place)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Use a wide range of conjunctions to create multi-clause sentences (Y3)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Express time, place and cause using conjunctions, adverbs and prepositions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Use fronted adverbials, demarcated with commas to give the reader detail (about when, where or how), and to add variety to the start of sentences (Y4)</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5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Spring 1/3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1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9452328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1620733500"/>
              </p:ext>
            </p:extLst>
          </p:nvPr>
        </p:nvGraphicFramePr>
        <p:xfrm>
          <a:off x="232406" y="893430"/>
          <a:ext cx="9172851" cy="2828654"/>
        </p:xfrm>
        <a:graphic>
          <a:graphicData uri="http://schemas.openxmlformats.org/drawingml/2006/table">
            <a:tbl>
              <a:tblPr firstRow="1" bandRow="1">
                <a:tableStyleId>{5940675A-B579-460E-94D1-54222C63F5DA}</a:tableStyleId>
              </a:tblPr>
              <a:tblGrid>
                <a:gridCol w="954000">
                  <a:extLst>
                    <a:ext uri="{9D8B030D-6E8A-4147-A177-3AD203B41FA5}">
                      <a16:colId xmlns:a16="http://schemas.microsoft.com/office/drawing/2014/main" val="1014669821"/>
                    </a:ext>
                  </a:extLst>
                </a:gridCol>
                <a:gridCol w="2258252">
                  <a:extLst>
                    <a:ext uri="{9D8B030D-6E8A-4147-A177-3AD203B41FA5}">
                      <a16:colId xmlns:a16="http://schemas.microsoft.com/office/drawing/2014/main" val="247776695"/>
                    </a:ext>
                  </a:extLst>
                </a:gridCol>
                <a:gridCol w="1014608">
                  <a:extLst>
                    <a:ext uri="{9D8B030D-6E8A-4147-A177-3AD203B41FA5}">
                      <a16:colId xmlns:a16="http://schemas.microsoft.com/office/drawing/2014/main" val="3380293508"/>
                    </a:ext>
                  </a:extLst>
                </a:gridCol>
                <a:gridCol w="1763591">
                  <a:extLst>
                    <a:ext uri="{9D8B030D-6E8A-4147-A177-3AD203B41FA5}">
                      <a16:colId xmlns:a16="http://schemas.microsoft.com/office/drawing/2014/main" val="2902844172"/>
                    </a:ext>
                  </a:extLst>
                </a:gridCol>
                <a:gridCol w="318240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32414">
                <a:tc>
                  <a:txBody>
                    <a:bodyPr/>
                    <a:lstStyle/>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Creating Pace and Tension in Narrative: </a:t>
                      </a: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(3 weeks)</a:t>
                      </a:r>
                      <a:endPar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fiction unit, pupils will examine how an author creates vivid and well-rounded characters and settings and an exciting and engaging plot for their reader.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learn how the reader’s interest can be gained and maintained through the building of pace and tension, examining different techniques that can be used to create this.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plan and write another adventure that the central character of a story they have shared could experience, focusing on the construction of pace and tension to grip their reader.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Varjak Paw – S F Said</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Describe settings, characters and atmosphere in sufficient detail to create a vivid picture for the reader</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dialogue as a tool to convey character (i.e. demonstrate a character's personality or feelings through what they say) and advance the action (i.e. use speech to actually move the story forward not just to show what a character is saying)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 reader.</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(Y4)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in fiction (e.g. new paragraphs for a change in time or place) (Y4)</a:t>
                      </a: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Express time, place and cause using conjunctions, adverbs and prepositions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fronted adverbials, demarcated with commas to give the reader detail (about when, where or how), and to add variety to the start of sentences (Y4)</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5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Spring 2/3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2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286387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833582329"/>
              </p:ext>
            </p:extLst>
          </p:nvPr>
        </p:nvGraphicFramePr>
        <p:xfrm>
          <a:off x="277376" y="833470"/>
          <a:ext cx="9175754" cy="511302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1934558">
                  <a:extLst>
                    <a:ext uri="{9D8B030D-6E8A-4147-A177-3AD203B41FA5}">
                      <a16:colId xmlns:a16="http://schemas.microsoft.com/office/drawing/2014/main" val="247776695"/>
                    </a:ext>
                  </a:extLst>
                </a:gridCol>
                <a:gridCol w="704538">
                  <a:extLst>
                    <a:ext uri="{9D8B030D-6E8A-4147-A177-3AD203B41FA5}">
                      <a16:colId xmlns:a16="http://schemas.microsoft.com/office/drawing/2014/main" val="3380293508"/>
                    </a:ext>
                  </a:extLst>
                </a:gridCol>
                <a:gridCol w="1710128">
                  <a:extLst>
                    <a:ext uri="{9D8B030D-6E8A-4147-A177-3AD203B41FA5}">
                      <a16:colId xmlns:a16="http://schemas.microsoft.com/office/drawing/2014/main" val="2902844172"/>
                    </a:ext>
                  </a:extLst>
                </a:gridCol>
                <a:gridCol w="389053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94706">
                <a:tc>
                  <a:txBody>
                    <a:bodyPr/>
                    <a:lstStyle/>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Writing to Entertain: </a:t>
                      </a: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(3 weeks)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United Curriculum" pitchFamily="2" charset="0"/>
                          <a:ea typeface="Calibri" panose="020F0502020204030204" pitchFamily="34" charset="0"/>
                          <a:cs typeface="Times New Roman" panose="02020603050405020304" pitchFamily="18" charset="0"/>
                        </a:rPr>
                        <a:t> POETRY LINK</a:t>
                      </a:r>
                    </a:p>
                    <a:p>
                      <a:pPr algn="ctr">
                        <a:lnSpc>
                          <a:spcPct val="100000"/>
                        </a:lnSpc>
                        <a:spcAft>
                          <a:spcPts val="600"/>
                        </a:spcAft>
                      </a:pPr>
                      <a:endParaRPr lang="en-GB" sz="950" i="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 In this unit, based around a narrative poetry text, pupils will explore different ways they can maximise the impact of their writing on their audience.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explore a wide range of poetic forms and literary devices, examining how choices in vocabulary, grammar, punctuation and structure contribute to meaning and effect on the reader.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write their own poems, on topics of their choice, </a:t>
                      </a:r>
                      <a:r>
                        <a:rPr lang="en-US" sz="800" err="1">
                          <a:solidFill>
                            <a:schemeClr val="bg1"/>
                          </a:solidFill>
                          <a:latin typeface="Roboto" panose="02000000000000000000" pitchFamily="2" charset="0"/>
                          <a:ea typeface="Roboto" panose="02000000000000000000" pitchFamily="2" charset="0"/>
                        </a:rPr>
                        <a:t>practising</a:t>
                      </a:r>
                      <a:r>
                        <a:rPr lang="en-US" sz="800">
                          <a:solidFill>
                            <a:schemeClr val="bg1"/>
                          </a:solidFill>
                          <a:latin typeface="Roboto" panose="02000000000000000000" pitchFamily="2" charset="0"/>
                          <a:ea typeface="Roboto" panose="02000000000000000000" pitchFamily="2" charset="0"/>
                        </a:rPr>
                        <a:t> and experimenting with different poetic forms and devices,  before applying their learning from the unit to writing a new narrative, inspired by the shared text, written using poetry or prose.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a:t>
                      </a:r>
                      <a:r>
                        <a:rPr lang="en-US" sz="800" b="1" i="1">
                          <a:solidFill>
                            <a:schemeClr val="bg1"/>
                          </a:solidFill>
                          <a:latin typeface="Roboto" panose="02000000000000000000" pitchFamily="2" charset="0"/>
                          <a:ea typeface="Roboto" panose="02000000000000000000" pitchFamily="2" charset="0"/>
                        </a:rPr>
                        <a: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Cloud Busting – Malorie Blackman</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Make careful choices in vocabulary and grammar to enhance meaning and effect on the reader (e.g. building suspense through short sentences; repeating particular words for emphasis;)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Describe settings, characters and atmosphere in sufficient detail to create a vivid picture for the reader</a:t>
                      </a:r>
                      <a:endParaRPr lang="en-US" sz="800">
                        <a:solidFill>
                          <a:schemeClr val="bg1"/>
                        </a:solidFill>
                        <a:latin typeface="Roboto" panose="02000000000000000000" pitchFamily="2" charset="0"/>
                        <a:ea typeface="Roboto" panose="02000000000000000000" pitchFamily="2" charset="0"/>
                      </a:endParaRP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expanded noun phrases to convey complicated information concisely</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commas to clarify meaning or avoid ambiguity (e.g. 'let's eat Grandma' vs</a:t>
                      </a:r>
                      <a:r>
                        <a:rPr lang="en-US" sz="800">
                          <a:solidFill>
                            <a:schemeClr val="bg1"/>
                          </a:solidFill>
                          <a:latin typeface="Roboto" panose="02000000000000000000" pitchFamily="2" charset="0"/>
                          <a:ea typeface="Roboto" panose="02000000000000000000" pitchFamily="2" charset="0"/>
                        </a:rPr>
                        <a:t> </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'let's eat, Grandma')</a:t>
                      </a: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(Y4)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dialogue as a tool to convey character (Y5)</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23870">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Writing Biographies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endParaRPr lang="en-US" sz="950"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endParaRPr lang="en-GB" sz="950" i="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share a selection of short biographical stories, identifying their purposes, content and key features.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how to structure a biographical story, using cohesive devices to make their writing flow, revisiting the use of relative clauses and parenthesis to give their reader additional information and detail, in line with their dual purpose.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write the brief biographic recount of a ‘survivor’ of their choice, learning how to select relevant and interesting facts with their reader in mind and making decisions about how to present and organise their writing.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Survivors – David Long</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relative pronouns to add an additional clause about a noun</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links within and across paragraphs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verb tenses consistently and correctly throughout a piece of writing</a:t>
                      </a: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modal verbs (e.g. should, might, will) to show how likely something is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(e.g. new paragraphs for a change in time or place) (Y4)</a:t>
                      </a:r>
                      <a:endPar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Express time, place and cause using conjunctions, adverbs, prepositions and adverbials (Y3/4)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Carefully choose appropriate nouns and pronouns to create cohesion and avoid repetition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Use apostrophes to mark missing letters and singular and plural possession (Y2/4)</a:t>
                      </a: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5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Spring 3/3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3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41586420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4109663601"/>
              </p:ext>
            </p:extLst>
          </p:nvPr>
        </p:nvGraphicFramePr>
        <p:xfrm>
          <a:off x="232406" y="893430"/>
          <a:ext cx="9172851" cy="2828654"/>
        </p:xfrm>
        <a:graphic>
          <a:graphicData uri="http://schemas.openxmlformats.org/drawingml/2006/table">
            <a:tbl>
              <a:tblPr firstRow="1" bandRow="1">
                <a:tableStyleId>{5940675A-B579-460E-94D1-54222C63F5DA}</a:tableStyleId>
              </a:tblPr>
              <a:tblGrid>
                <a:gridCol w="954000">
                  <a:extLst>
                    <a:ext uri="{9D8B030D-6E8A-4147-A177-3AD203B41FA5}">
                      <a16:colId xmlns:a16="http://schemas.microsoft.com/office/drawing/2014/main" val="1014669821"/>
                    </a:ext>
                  </a:extLst>
                </a:gridCol>
                <a:gridCol w="2032655">
                  <a:extLst>
                    <a:ext uri="{9D8B030D-6E8A-4147-A177-3AD203B41FA5}">
                      <a16:colId xmlns:a16="http://schemas.microsoft.com/office/drawing/2014/main" val="247776695"/>
                    </a:ext>
                  </a:extLst>
                </a:gridCol>
                <a:gridCol w="979715">
                  <a:extLst>
                    <a:ext uri="{9D8B030D-6E8A-4147-A177-3AD203B41FA5}">
                      <a16:colId xmlns:a16="http://schemas.microsoft.com/office/drawing/2014/main" val="3380293508"/>
                    </a:ext>
                  </a:extLst>
                </a:gridCol>
                <a:gridCol w="2097093">
                  <a:extLst>
                    <a:ext uri="{9D8B030D-6E8A-4147-A177-3AD203B41FA5}">
                      <a16:colId xmlns:a16="http://schemas.microsoft.com/office/drawing/2014/main" val="2902844172"/>
                    </a:ext>
                  </a:extLst>
                </a:gridCol>
                <a:gridCol w="3109388">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32414">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Writing Narrative:</a:t>
                      </a:r>
                      <a:endParaRPr lang="en-US" sz="950" b="0">
                        <a:solidFill>
                          <a:schemeClr val="bg1"/>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fiction unit, pupils will apply their Year 5 learning about narrative writing to creating their own short mystery stories.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review their prior learning about ways in which to describe settings and create atmosphere to provoke specific effects and paint vivid images for the reader. They will review techniques that can be used to create and convey character, including through the use of dialogue.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plan and write their own short mystery narrative based on the shared text.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Water Tower – Gary Crew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 reader (e.g. building suspense through short sentences; repeating particular words for emphasis)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Describe settings, characters and atmosphere in sufficient detail to create a vivid picture for the reader</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dialogue as a tool to convey character (i.e. demonstrate a character's personality or feelings through what they say) and advance the action (i.e. use speech to actually move the story forward not just to show what a character is saying)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inverted commas with consistent accuracy and  the related punctuation rules to indicate direct speech (Y4)</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Show an understanding of the differences between Standard English and non-standard English (Y4)</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5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Summer 1/3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1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125679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047996263"/>
              </p:ext>
            </p:extLst>
          </p:nvPr>
        </p:nvGraphicFramePr>
        <p:xfrm>
          <a:off x="232406" y="893430"/>
          <a:ext cx="9175754" cy="534162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153292">
                  <a:extLst>
                    <a:ext uri="{9D8B030D-6E8A-4147-A177-3AD203B41FA5}">
                      <a16:colId xmlns:a16="http://schemas.microsoft.com/office/drawing/2014/main" val="247776695"/>
                    </a:ext>
                  </a:extLst>
                </a:gridCol>
                <a:gridCol w="979714">
                  <a:extLst>
                    <a:ext uri="{9D8B030D-6E8A-4147-A177-3AD203B41FA5}">
                      <a16:colId xmlns:a16="http://schemas.microsoft.com/office/drawing/2014/main" val="3380293508"/>
                    </a:ext>
                  </a:extLst>
                </a:gridCol>
                <a:gridCol w="1660849">
                  <a:extLst>
                    <a:ext uri="{9D8B030D-6E8A-4147-A177-3AD203B41FA5}">
                      <a16:colId xmlns:a16="http://schemas.microsoft.com/office/drawing/2014/main" val="2902844172"/>
                    </a:ext>
                  </a:extLst>
                </a:gridCol>
                <a:gridCol w="3445899">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23870">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Writing to inform:</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 (2 weeks)</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Pupils will review and build on their prior understanding of the purpose and features of writing to inform, </a:t>
                      </a:r>
                      <a:r>
                        <a:rPr lang="en-US" sz="80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focussing</a:t>
                      </a: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 on developing their understanding of how facts can be presented in interesting and engaging ways to gain and maintain the reader’s interest.</a:t>
                      </a:r>
                    </a:p>
                    <a:p>
                      <a:pPr>
                        <a:spcAft>
                          <a:spcPts val="600"/>
                        </a:spcAft>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They will apply their learning to creating their own informative texts on a topic of their choice, making decisions about how to present and organise their writing to enhance meaning and maximise the effect on their reader.</a:t>
                      </a:r>
                    </a:p>
                    <a:p>
                      <a:pPr>
                        <a:spcAft>
                          <a:spcPts val="600"/>
                        </a:spcAft>
                      </a:pPr>
                      <a:endParaRPr lang="en-US" sz="800">
                        <a:solidFill>
                          <a:schemeClr val="bg1"/>
                        </a:solidFill>
                        <a:effectLst/>
                        <a:highlight>
                          <a:srgbClr val="FFFFFF"/>
                        </a:highligh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Real- Life Mysteries – Susan Martineau</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Understand how authors select appropriate grammar and vocabulary in line with their purpose and audience</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a range of </a:t>
                      </a:r>
                      <a:r>
                        <a:rPr lang="en-US" sz="800" err="1">
                          <a:solidFill>
                            <a:schemeClr val="bg1"/>
                          </a:solidFill>
                          <a:latin typeface="Roboto" panose="02000000000000000000" pitchFamily="2" charset="0"/>
                          <a:ea typeface="Roboto" panose="02000000000000000000" pitchFamily="2" charset="0"/>
                        </a:rPr>
                        <a:t>organisational</a:t>
                      </a:r>
                      <a:r>
                        <a:rPr lang="en-US" sz="800">
                          <a:solidFill>
                            <a:schemeClr val="bg1"/>
                          </a:solidFill>
                          <a:latin typeface="Roboto" panose="02000000000000000000" pitchFamily="2" charset="0"/>
                          <a:ea typeface="Roboto" panose="02000000000000000000" pitchFamily="2" charset="0"/>
                        </a:rPr>
                        <a:t> and presentational devices to structure a text and guide the reader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links within and across paragraphs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Organise ideas into paragraphs around a theme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simple devices to organise material and aid presentation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Express time, place and cause using conjunctions, adverbs, prepositions and adverbials (Y3/4)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Carefully choose appropriate nouns and pronouns to create cohesion and avoid repetition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fronted adverbials, demarcated with commas to give the reader detail (about when, where or how), and to add variety to the start of sentences (Y4)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relative pronouns to add an additional clause about a noun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Add specific detail to nouns using precise adjectives, nouns and prepositional phrases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brackets, dashes and commas to add additional information, explanation or afterthought to a sentence without affecting its sense or meaning (Y5)</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r h="1523870">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Discussion:</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 (2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800" b="0" i="0" u="none" strike="noStrike" kern="1200" cap="none" spc="0" normalizeH="0" baseline="0" noProof="0">
                          <a:ln>
                            <a:noFill/>
                          </a:ln>
                          <a:solidFill>
                            <a:schemeClr val="bg1"/>
                          </a:solidFill>
                          <a:effectLst/>
                          <a:highlight>
                            <a:srgbClr val="FFFFFF"/>
                          </a:highlight>
                          <a:uLnTx/>
                          <a:uFillTx/>
                          <a:latin typeface="Roboto" panose="02000000000000000000" pitchFamily="2" charset="0"/>
                          <a:ea typeface="Roboto" panose="02000000000000000000" pitchFamily="2" charset="0"/>
                          <a:cs typeface="Arial" panose="020B0604020202020204" pitchFamily="34" charset="0"/>
                        </a:rPr>
                        <a:t>In this unit, pupils will learn the importance of looking at facts objectively, using evidence to explore and discuss both sides of an argument, building on their prior knowledge of the purpose and features of discussion texts. </a:t>
                      </a:r>
                    </a:p>
                    <a:p>
                      <a:pPr lvl="0" fontAlgn="auto">
                        <a:spcBef>
                          <a:spcPts val="0"/>
                        </a:spcBef>
                        <a:spcAft>
                          <a:spcPts val="600"/>
                        </a:spcAft>
                        <a:defRPr/>
                      </a:pPr>
                      <a:r>
                        <a:rPr kumimoji="0" lang="en-GB" sz="800" b="0" i="0" u="none" strike="noStrike" kern="1200" cap="none" spc="0" normalizeH="0" baseline="0" noProof="0">
                          <a:ln>
                            <a:noFill/>
                          </a:ln>
                          <a:solidFill>
                            <a:schemeClr val="bg1"/>
                          </a:solidFill>
                          <a:effectLst/>
                          <a:highlight>
                            <a:srgbClr val="FFFFFF"/>
                          </a:highlight>
                          <a:uLnTx/>
                          <a:uFillTx/>
                          <a:latin typeface="Roboto" panose="02000000000000000000" pitchFamily="2" charset="0"/>
                          <a:ea typeface="Roboto" panose="02000000000000000000" pitchFamily="2" charset="0"/>
                          <a:cs typeface="Arial" panose="020B0604020202020204" pitchFamily="34" charset="0"/>
                        </a:rPr>
                        <a:t>They will learn how to structure a discussion in the form of a written balanced argument, revisiting their prior learning on how to organise their ideas into well-formed paragraphs, and continuing to develop their understanding of how to build cohesion within and across them. </a:t>
                      </a:r>
                    </a:p>
                    <a:p>
                      <a:pPr lvl="0" fontAlgn="auto">
                        <a:spcBef>
                          <a:spcPts val="0"/>
                        </a:spcBef>
                        <a:spcAft>
                          <a:spcPts val="600"/>
                        </a:spcAft>
                        <a:defRPr/>
                      </a:pPr>
                      <a:r>
                        <a:rPr kumimoji="0" lang="en-GB" sz="800" b="0" i="0" u="none" strike="noStrike" kern="1200" cap="none" spc="0" normalizeH="0" baseline="0" noProof="0">
                          <a:ln>
                            <a:noFill/>
                          </a:ln>
                          <a:solidFill>
                            <a:schemeClr val="bg1"/>
                          </a:solidFill>
                          <a:effectLst/>
                          <a:highlight>
                            <a:srgbClr val="FFFFFF"/>
                          </a:highlight>
                          <a:uLnTx/>
                          <a:uFillTx/>
                          <a:latin typeface="Roboto" panose="02000000000000000000" pitchFamily="2" charset="0"/>
                          <a:ea typeface="Roboto" panose="02000000000000000000" pitchFamily="2" charset="0"/>
                          <a:cs typeface="Arial" panose="020B0604020202020204" pitchFamily="34" charset="0"/>
                        </a:rPr>
                        <a:t>They will apply their learning to researching and writing a discussion text about the authenticity of one of the world’s ‘real-life mysteries’.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Real- Life Mysteries – Susan Martineau</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Model text included: ‘</a:t>
                      </a:r>
                      <a:r>
                        <a:rPr kumimoji="0" lang="en-US" sz="8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Do Werewolves Really Exist?’</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links within and across paragraphs </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relative pronouns to add an additional clause about a noun </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adverbs (e.g. perhaps, surely) and modal verbs e.g. should, might, will) to show how likely something is</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Use verb tenses consistently and correctly throughout a piece of writing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mn-cs"/>
                        </a:rPr>
                        <a:t>Organise ideas into paragraphs around a theme (e.g. a topic sentence introducing the theme followed by related ideas)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Express time, place and cause using conjunctions, adverbs, prepositions and adverbials (Y3/4)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Carefully choose appropriate nouns and pronouns to create cohesion and avoid repetition (Y4)</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91712053"/>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5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Summer 2/3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2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8947553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4233932682"/>
              </p:ext>
            </p:extLst>
          </p:nvPr>
        </p:nvGraphicFramePr>
        <p:xfrm>
          <a:off x="232406" y="893430"/>
          <a:ext cx="9175754" cy="4829838"/>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153292">
                  <a:extLst>
                    <a:ext uri="{9D8B030D-6E8A-4147-A177-3AD203B41FA5}">
                      <a16:colId xmlns:a16="http://schemas.microsoft.com/office/drawing/2014/main" val="247776695"/>
                    </a:ext>
                  </a:extLst>
                </a:gridCol>
                <a:gridCol w="979714">
                  <a:extLst>
                    <a:ext uri="{9D8B030D-6E8A-4147-A177-3AD203B41FA5}">
                      <a16:colId xmlns:a16="http://schemas.microsoft.com/office/drawing/2014/main" val="3380293508"/>
                    </a:ext>
                  </a:extLst>
                </a:gridCol>
                <a:gridCol w="1660849">
                  <a:extLst>
                    <a:ext uri="{9D8B030D-6E8A-4147-A177-3AD203B41FA5}">
                      <a16:colId xmlns:a16="http://schemas.microsoft.com/office/drawing/2014/main" val="2902844172"/>
                    </a:ext>
                  </a:extLst>
                </a:gridCol>
                <a:gridCol w="3445899">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433244">
                <a:tc>
                  <a:txBody>
                    <a:bodyPr/>
                    <a:lstStyle/>
                    <a:p>
                      <a:pPr algn="ctr">
                        <a:lnSpc>
                          <a:spcPct val="100000"/>
                        </a:lnSpc>
                        <a:spcAft>
                          <a:spcPts val="600"/>
                        </a:spcAft>
                      </a:pPr>
                      <a:endParaRPr lang="en-US" sz="950" b="1">
                        <a:solidFill>
                          <a:srgbClr val="052264"/>
                        </a:solidFill>
                        <a:effectLs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a:solidFill>
                            <a:srgbClr val="052264"/>
                          </a:solidFill>
                          <a:effectLst/>
                          <a:latin typeface="United Curriculum" pitchFamily="2" charset="0"/>
                          <a:ea typeface="Calibri" panose="020F0502020204030204" pitchFamily="34" charset="0"/>
                          <a:cs typeface="Times New Roman" panose="02020603050405020304" pitchFamily="18" charset="0"/>
                        </a:rPr>
                        <a:t> </a:t>
                      </a: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Narrative &amp; Poetry: </a:t>
                      </a:r>
                      <a:r>
                        <a:rPr lang="en-US" sz="950" b="0" i="0">
                          <a:solidFill>
                            <a:schemeClr val="bg1"/>
                          </a:solidFill>
                          <a:effectLst/>
                          <a:latin typeface="United Curriculum" pitchFamily="2" charset="0"/>
                          <a:ea typeface="Calibri" panose="020F0502020204030204" pitchFamily="34" charset="0"/>
                          <a:cs typeface="Times New Roman" panose="02020603050405020304" pitchFamily="18" charset="0"/>
                        </a:rPr>
                        <a:t>Playing With Words</a:t>
                      </a:r>
                    </a:p>
                    <a:p>
                      <a:pPr algn="ctr">
                        <a:lnSpc>
                          <a:spcPct val="100000"/>
                        </a:lnSpc>
                        <a:spcAft>
                          <a:spcPts val="600"/>
                        </a:spcAft>
                      </a:pP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(3 weeks)</a:t>
                      </a:r>
                    </a:p>
                    <a:p>
                      <a:pPr algn="ctr">
                        <a:lnSpc>
                          <a:spcPct val="100000"/>
                        </a:lnSpc>
                        <a:spcAft>
                          <a:spcPts val="600"/>
                        </a:spcAft>
                      </a:pPr>
                      <a:r>
                        <a:rPr lang="en-US" sz="950" b="1" i="0">
                          <a:solidFill>
                            <a:schemeClr val="tx1"/>
                          </a:solidFill>
                          <a:effectLst/>
                          <a:highlight>
                            <a:srgbClr val="3E9C64"/>
                          </a:highlight>
                          <a:latin typeface="United Curriculum" pitchFamily="2" charset="0"/>
                          <a:ea typeface="Calibri" panose="020F0502020204030204" pitchFamily="34" charset="0"/>
                          <a:cs typeface="Times New Roman" panose="02020603050405020304" pitchFamily="18" charset="0"/>
                        </a:rPr>
                        <a:t>POETRY LINK </a:t>
                      </a:r>
                      <a:endParaRPr lang="en-GB" sz="950" b="0" i="0">
                        <a:solidFill>
                          <a:schemeClr val="tx1"/>
                        </a:solidFill>
                        <a:effectLst/>
                        <a:highlight>
                          <a:srgbClr val="3E9C64"/>
                        </a:highlight>
                        <a:latin typeface="United Curriculum" pitchFamily="2" charset="0"/>
                        <a:ea typeface="Calibri" panose="020F0502020204030204" pitchFamily="34" charset="0"/>
                        <a:cs typeface="Times New Roman" panose="02020603050405020304" pitchFamily="18" charset="0"/>
                      </a:endParaRPr>
                    </a:p>
                    <a:p>
                      <a:pPr algn="ctr">
                        <a:lnSpc>
                          <a:spcPct val="100000"/>
                        </a:lnSpc>
                        <a:spcAft>
                          <a:spcPts val="600"/>
                        </a:spcAft>
                      </a:pPr>
                      <a:endParaRPr lang="en-GB" sz="950">
                        <a:solidFill>
                          <a:srgbClr val="052264"/>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explore stories and poems with shared features and themes, examining how language and layout can be used to evoke an emotional response from the reader.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how complicated information can be communicated concisely through the careful selection of vocabulary, and how figurative language can be used to enhance meaning and effect on the reader.</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apply their learning to creating their own poems and short narratives, focused on using the fewest words possible to convey their ideas clearly and to provoke emotional responses from their audience.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Varmints – Helen Ward &amp; Marc </a:t>
                      </a:r>
                      <a:r>
                        <a:rPr lang="en-US" sz="800" i="1"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Craste</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The Rabbits – John Marsden &amp; Shaun Tan</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i="1">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Poetry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Lost Words – </a:t>
                      </a:r>
                      <a:r>
                        <a:rPr lang="en-US" sz="800" b="0" i="1" kern="1200">
                          <a:solidFill>
                            <a:schemeClr val="bg1"/>
                          </a:solidFill>
                          <a:effectLst/>
                          <a:latin typeface="Roboto" panose="02000000000000000000" pitchFamily="2" charset="0"/>
                          <a:ea typeface="Roboto" panose="02000000000000000000" pitchFamily="2" charset="0"/>
                          <a:cs typeface="+mn-cs"/>
                        </a:rPr>
                        <a:t>Robert Macfarlane &amp; Jackie Morris</a:t>
                      </a:r>
                      <a:endParaRPr lang="en-US"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Make careful choices in vocabulary, grammar and punctuation to enhance meaning and effect on the reader (e.g. building suspense through short sentences; repeating particular words for emphasis;)</a:t>
                      </a:r>
                      <a:endParaRPr lang="en-US" sz="800">
                        <a:solidFill>
                          <a:schemeClr val="bg1"/>
                        </a:solidFill>
                        <a:latin typeface="Roboto" panose="02000000000000000000" pitchFamily="2" charset="0"/>
                        <a:ea typeface="Roboto" panose="02000000000000000000" pitchFamily="2" charset="0"/>
                      </a:endParaRP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Convey complicated information concisely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t>
                      </a:r>
                      <a:r>
                        <a:rPr lang="en-US" sz="800" err="1">
                          <a:solidFill>
                            <a:schemeClr val="bg1"/>
                          </a:solidFill>
                          <a:latin typeface="Roboto" panose="02000000000000000000" pitchFamily="2" charset="0"/>
                          <a:ea typeface="Roboto" panose="02000000000000000000" pitchFamily="2" charset="0"/>
                        </a:rPr>
                        <a:t>organisational</a:t>
                      </a:r>
                      <a:r>
                        <a:rPr lang="en-US" sz="800">
                          <a:solidFill>
                            <a:schemeClr val="bg1"/>
                          </a:solidFill>
                          <a:latin typeface="Roboto" panose="02000000000000000000" pitchFamily="2" charset="0"/>
                          <a:ea typeface="Roboto" panose="02000000000000000000" pitchFamily="2" charset="0"/>
                        </a:rPr>
                        <a:t> and presentational devices to enhance meaning and effect on the reader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brackets, dashes and commas to add additional information without affecting sense or meaning  (Y5)</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000354">
                <a:tc>
                  <a:txBody>
                    <a:bodyPr/>
                    <a:lstStyle/>
                    <a:p>
                      <a:pPr algn="ctr">
                        <a:lnSpc>
                          <a:spcPct val="100000"/>
                        </a:lnSpc>
                        <a:spcAft>
                          <a:spcPts val="600"/>
                        </a:spcAft>
                      </a:pPr>
                      <a:r>
                        <a:rPr lang="en-US" sz="950" b="1">
                          <a:solidFill>
                            <a:schemeClr val="bg1"/>
                          </a:solidFill>
                          <a:effectLst/>
                          <a:latin typeface="United Curriculum" pitchFamily="2" charset="0"/>
                          <a:cs typeface="Times New Roman" panose="02020603050405020304" pitchFamily="18" charset="0"/>
                        </a:rPr>
                        <a:t>Persuasion: </a:t>
                      </a:r>
                      <a:r>
                        <a:rPr lang="en-US" sz="950">
                          <a:solidFill>
                            <a:schemeClr val="bg1"/>
                          </a:solidFill>
                          <a:effectLst/>
                          <a:latin typeface="United Curriculum" pitchFamily="2" charset="0"/>
                          <a:cs typeface="Times New Roman" panose="02020603050405020304" pitchFamily="18" charset="0"/>
                        </a:rPr>
                        <a:t>Global Warming </a:t>
                      </a:r>
                    </a:p>
                    <a:p>
                      <a:pPr algn="ctr">
                        <a:lnSpc>
                          <a:spcPct val="100000"/>
                        </a:lnSpc>
                        <a:spcAft>
                          <a:spcPts val="600"/>
                        </a:spcAft>
                      </a:pPr>
                      <a:r>
                        <a:rPr lang="en-US" sz="900" b="0">
                          <a:solidFill>
                            <a:schemeClr val="bg1"/>
                          </a:solidFill>
                          <a:effectLst/>
                          <a:latin typeface="United Curriculum" pitchFamily="2" charset="0"/>
                          <a:cs typeface="Times New Roman" panose="02020603050405020304" pitchFamily="18" charset="0"/>
                        </a:rPr>
                        <a:t>(2 weeks)</a:t>
                      </a:r>
                      <a:endParaRPr lang="en-GB" sz="900" b="0">
                        <a:solidFill>
                          <a:schemeClr val="bg1"/>
                        </a:solidFill>
                        <a:effectLst/>
                        <a:latin typeface="United Curriculum" pitchFamily="2"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In this pupil-driven, multi-text unit, pupils will review the key features of persuasion and develop their existing repertoire of rhetorical devices.</a:t>
                      </a:r>
                      <a:endParaRPr lang="en-US" sz="500">
                        <a:solidFill>
                          <a:schemeClr val="bg1"/>
                        </a:solidFill>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design and create several persuasive texts as part of a class campaign on global warming and/ or climate change.</a:t>
                      </a:r>
                      <a:endParaRPr lang="en-US" sz="500">
                        <a:solidFill>
                          <a:schemeClr val="bg1"/>
                        </a:solidFill>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Pupils will choose their own text types and audiences making decisions about their vocabulary, tone, structure and grammar accordingly.</a:t>
                      </a:r>
                      <a:endParaRPr lang="en-GB" sz="800">
                        <a:solidFill>
                          <a:schemeClr val="bg1"/>
                        </a:solidFill>
                        <a:latin typeface="Roboto" panose="02000000000000000000" pitchFamily="2" charset="0"/>
                        <a:ea typeface="Roboto" panose="02000000000000000000" pitchFamily="2" charset="0"/>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Example persuasive texts included. Teachers could replace/  supplement these with further genuine examples of persuasive texts.</a:t>
                      </a:r>
                      <a:endParaRPr lang="en-US" sz="800" b="0" i="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careful choices in vocabulary and grammar to enhance meaning and effect on the reader (e.g. repeating particular words for emphasis; using emotive language to persuade)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Use a range of </a:t>
                      </a:r>
                      <a:r>
                        <a:rPr lang="en-US" sz="800" b="0" err="1">
                          <a:solidFill>
                            <a:schemeClr val="bg1"/>
                          </a:solidFill>
                          <a:effectLst/>
                          <a:latin typeface="Roboto" panose="02000000000000000000" pitchFamily="2" charset="0"/>
                          <a:ea typeface="Roboto" panose="02000000000000000000" pitchFamily="2" charset="0"/>
                          <a:cs typeface="Times New Roman" panose="02020603050405020304" pitchFamily="18" charset="0"/>
                        </a:rPr>
                        <a:t>organisational</a:t>
                      </a: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and presentational devices to structure a text and guide the reader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GB"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During this final Year 5 writing unit, teachers should use the opportunity to meet the specific needs of the pupils in their class by explicitly reviewing any Key Stage One or Key Stage Two writing objectives not yet met, through one-to-one, group or whole class conferencing. </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5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5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5: Summer 3/3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3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9414469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424E4E-11C7-4214-BA1B-68863E47BF20}"/>
              </a:ext>
            </a:extLst>
          </p:cNvPr>
          <p:cNvGraphicFramePr>
            <a:graphicFrameLocks noGrp="1"/>
          </p:cNvGraphicFramePr>
          <p:nvPr>
            <p:extLst>
              <p:ext uri="{D42A27DB-BD31-4B8C-83A1-F6EECF244321}">
                <p14:modId xmlns:p14="http://schemas.microsoft.com/office/powerpoint/2010/main" val="206317782"/>
              </p:ext>
            </p:extLst>
          </p:nvPr>
        </p:nvGraphicFramePr>
        <p:xfrm>
          <a:off x="222248" y="893429"/>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Poetry Please :The Seasons – Various;</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accent1"/>
                          </a:solidFill>
                          <a:latin typeface="Roboto" panose="02000000000000000000" pitchFamily="2" charset="0"/>
                          <a:ea typeface="Roboto" panose="02000000000000000000" pitchFamily="2" charset="0"/>
                        </a:rPr>
                        <a:t>If All The World Were – Joe Coelho </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(1 week)</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Narrative: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Quest</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How To Train Your Dragon – Cressida Cowell </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GB"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lvl="0" algn="ctr" eaLnBrk="1" fontAlgn="auto" hangingPunct="1">
                        <a:spcBef>
                          <a:spcPts val="0"/>
                        </a:spcBef>
                        <a:spcAft>
                          <a:spcPts val="600"/>
                        </a:spcAft>
                        <a:defRPr/>
                      </a:pPr>
                      <a:r>
                        <a:rPr lang="en-US" sz="950" b="1" i="0">
                          <a:solidFill>
                            <a:schemeClr val="bg1"/>
                          </a:solidFill>
                          <a:latin typeface="Roboto" panose="02000000000000000000" pitchFamily="2" charset="0"/>
                          <a:ea typeface="Roboto" panose="02000000000000000000" pitchFamily="2" charset="0"/>
                          <a:cs typeface="Times New Roman" panose="02020603050405020304" pitchFamily="18" charset="0"/>
                        </a:rPr>
                        <a:t>Informative Writing: </a:t>
                      </a:r>
                    </a:p>
                    <a:p>
                      <a:pPr lvl="0" algn="ctr" eaLnBrk="1" fontAlgn="auto" hangingPunct="1">
                        <a:spcBef>
                          <a:spcPts val="0"/>
                        </a:spcBef>
                        <a:spcAft>
                          <a:spcPts val="600"/>
                        </a:spcAft>
                        <a:defRPr/>
                      </a:pPr>
                      <a:r>
                        <a:rPr lang="en-US" sz="900" b="0" i="0">
                          <a:solidFill>
                            <a:schemeClr val="bg1"/>
                          </a:solidFill>
                          <a:latin typeface="Roboto" panose="02000000000000000000" pitchFamily="2" charset="0"/>
                          <a:ea typeface="Roboto" panose="02000000000000000000" pitchFamily="2" charset="0"/>
                          <a:cs typeface="Times New Roman" panose="02020603050405020304" pitchFamily="18" charset="0"/>
                        </a:rPr>
                        <a:t>Experimenting with Formality &amp; Voice</a:t>
                      </a:r>
                    </a:p>
                    <a:p>
                      <a:pPr lvl="0" algn="ctr" eaLnBrk="1" fontAlgn="auto" hangingPunct="1">
                        <a:spcBef>
                          <a:spcPts val="0"/>
                        </a:spcBef>
                        <a:spcAft>
                          <a:spcPts val="600"/>
                        </a:spcAft>
                        <a:defRPr/>
                      </a:pPr>
                      <a:r>
                        <a:rPr lang="en-US" sz="900" i="0">
                          <a:solidFill>
                            <a:schemeClr val="accent1"/>
                          </a:solidFill>
                          <a:latin typeface="Roboto" panose="02000000000000000000" pitchFamily="2" charset="0"/>
                          <a:ea typeface="Roboto" panose="02000000000000000000" pitchFamily="2" charset="0"/>
                          <a:cs typeface="Times New Roman" panose="02020603050405020304" pitchFamily="18" charset="0"/>
                        </a:rPr>
                        <a:t>Fantastic Beasts and Where to Find Them – JK Rowling</a:t>
                      </a:r>
                    </a:p>
                    <a:p>
                      <a:pPr lvl="0" algn="ctr" eaLnBrk="1" fontAlgn="auto" hangingPunct="1">
                        <a:spcBef>
                          <a:spcPts val="0"/>
                        </a:spcBef>
                        <a:spcAft>
                          <a:spcPts val="600"/>
                        </a:spcAft>
                        <a:defRPr/>
                      </a:pPr>
                      <a:r>
                        <a:rPr lang="en-US" sz="900" i="0">
                          <a:solidFill>
                            <a:schemeClr val="bg1"/>
                          </a:solidFill>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 New Chapter: </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SeaBEAN – Sarah Holding</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GB"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b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Reducing Waste Campaign</a:t>
                      </a:r>
                    </a:p>
                    <a:p>
                      <a:pPr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4">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Multi-Text Storytelling:</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Arrival – Shaun Tan</a:t>
                      </a: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r>
                        <a:rPr lang="en-US" sz="900" b="1" i="0">
                          <a:solidFill>
                            <a:schemeClr val="tx1"/>
                          </a:solidFill>
                          <a:effectLst/>
                          <a:latin typeface="Roboto" panose="02000000000000000000" pitchFamily="2" charset="0"/>
                          <a:ea typeface="Roboto" panose="02000000000000000000" pitchFamily="2" charset="0"/>
                          <a:cs typeface="Times New Roman" panose="02020603050405020304" pitchFamily="18" charset="0"/>
                        </a:rPr>
                        <a:t>  </a:t>
                      </a:r>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On The Move – Michael Rosen</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(4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Biographies: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Little Leaders – Vashti Harrison</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Discussion: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latin typeface="Roboto" panose="02000000000000000000" pitchFamily="2" charset="0"/>
                          <a:ea typeface="Roboto" panose="02000000000000000000" pitchFamily="2" charset="0"/>
                        </a:rPr>
                        <a:t>What Is Right &amp; Wrong?…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latin typeface="Roboto" panose="02000000000000000000" pitchFamily="2" charset="0"/>
                          <a:ea typeface="Roboto" panose="02000000000000000000" pitchFamily="2" charset="0"/>
                        </a:rPr>
                        <a:t> Michael Rosen &amp; Annemarie Young</a:t>
                      </a:r>
                    </a:p>
                    <a:p>
                      <a:pPr algn="ctr">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spcAft>
                          <a:spcPts val="600"/>
                        </a:spcAft>
                      </a:pPr>
                      <a:r>
                        <a:rPr lang="en-US" sz="950" b="1" i="0">
                          <a:solidFill>
                            <a:schemeClr val="bg1"/>
                          </a:solidFill>
                          <a:latin typeface="Roboto" panose="02000000000000000000" pitchFamily="2" charset="0"/>
                          <a:ea typeface="Roboto" panose="02000000000000000000" pitchFamily="2" charset="0"/>
                        </a:rPr>
                        <a:t>Narrative Non-fiction:</a:t>
                      </a:r>
                    </a:p>
                    <a:p>
                      <a:pPr algn="ctr">
                        <a:spcAft>
                          <a:spcPts val="600"/>
                        </a:spcAft>
                      </a:pPr>
                      <a:r>
                        <a:rPr lang="en-US" sz="900" b="0" i="0" u="none" strike="noStrike" baseline="0">
                          <a:solidFill>
                            <a:schemeClr val="accent1"/>
                          </a:solidFill>
                          <a:latin typeface="Roboto" panose="02000000000000000000" pitchFamily="2" charset="0"/>
                          <a:ea typeface="Roboto" panose="02000000000000000000" pitchFamily="2" charset="0"/>
                        </a:rPr>
                        <a:t>Moth – An Evolution Story/ Fox – A Circle of Life Story – Isabel Thomas</a:t>
                      </a:r>
                    </a:p>
                    <a:p>
                      <a:pPr algn="ctr">
                        <a:spcAft>
                          <a:spcPts val="600"/>
                        </a:spcAft>
                      </a:pPr>
                      <a:r>
                        <a:rPr lang="en-US" sz="900" b="0" i="0" u="none" strike="noStrike" baseline="0">
                          <a:solidFill>
                            <a:schemeClr val="bg1"/>
                          </a:solidFill>
                          <a:latin typeface="Roboto" panose="02000000000000000000" pitchFamily="2" charset="0"/>
                          <a:ea typeface="Roboto" panose="02000000000000000000" pitchFamily="2"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600"/>
                        </a:spcAft>
                      </a:pPr>
                      <a:r>
                        <a:rPr lang="en-US" sz="950" b="1" i="0">
                          <a:solidFill>
                            <a:schemeClr val="bg1"/>
                          </a:solidFill>
                          <a:latin typeface="Roboto" panose="02000000000000000000" pitchFamily="2" charset="0"/>
                          <a:ea typeface="Roboto" panose="02000000000000000000" pitchFamily="2" charset="0"/>
                        </a:rPr>
                        <a:t>Narrative Non-fiction:</a:t>
                      </a:r>
                    </a:p>
                    <a:p>
                      <a:pPr algn="ctr">
                        <a:spcAft>
                          <a:spcPts val="600"/>
                        </a:spcAft>
                      </a:pPr>
                      <a:r>
                        <a:rPr lang="en-US" sz="900" b="0" i="0" u="none" strike="noStrike" baseline="0">
                          <a:solidFill>
                            <a:schemeClr val="accent1"/>
                          </a:solidFill>
                          <a:latin typeface="Roboto" panose="02000000000000000000" pitchFamily="2" charset="0"/>
                          <a:ea typeface="Roboto" panose="02000000000000000000" pitchFamily="2" charset="0"/>
                        </a:rPr>
                        <a:t>Moth - An Evolution Story/ Fox - A Circle of Life Story – Isabel Thomas</a:t>
                      </a:r>
                    </a:p>
                    <a:p>
                      <a:pPr algn="ctr">
                        <a:spcAft>
                          <a:spcPts val="600"/>
                        </a:spcAft>
                      </a:pPr>
                      <a:r>
                        <a:rPr lang="en-US" sz="900" b="0" i="0" u="none" strike="noStrike" baseline="0">
                          <a:solidFill>
                            <a:schemeClr val="bg1"/>
                          </a:solidFill>
                          <a:latin typeface="Roboto" panose="02000000000000000000" pitchFamily="2" charset="0"/>
                          <a:ea typeface="Roboto" panose="02000000000000000000" pitchFamily="2" charset="0"/>
                        </a:rPr>
                        <a:t>(2 weeks)</a:t>
                      </a: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a:t>
                      </a: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b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Tales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Grimm Tales: For Young and Old – Philip Pullman</a:t>
                      </a:r>
                      <a:endPar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10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gridSpan="2">
                  <a:txBody>
                    <a:bodyPr/>
                    <a:lstStyle/>
                    <a:p>
                      <a:pPr lvl="0" algn="ctr" eaLnBrk="1" fontAlgn="auto" hangingPunct="1">
                        <a:spcBef>
                          <a:spcPts val="0"/>
                        </a:spcBef>
                        <a:spcAft>
                          <a:spcPts val="600"/>
                        </a:spcAft>
                        <a:defRPr/>
                      </a:pPr>
                      <a:r>
                        <a:rPr lang="en-US" sz="950" b="1" i="0">
                          <a:solidFill>
                            <a:schemeClr val="bg1"/>
                          </a:solidFill>
                          <a:latin typeface="Roboto" panose="02000000000000000000" pitchFamily="2" charset="0"/>
                          <a:ea typeface="Roboto" panose="02000000000000000000" pitchFamily="2" charset="0"/>
                          <a:cs typeface="Times New Roman" panose="02020603050405020304" pitchFamily="18" charset="0"/>
                        </a:rPr>
                        <a:t>Writing to Inform: </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The Tigers' Tale: A conservation story – Catherine Barr</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The Big Picture: Wildlife Conservation – Lyn Coutts</a:t>
                      </a:r>
                    </a:p>
                    <a:p>
                      <a:pPr lvl="0" algn="ctr" eaLnBrk="1" fontAlgn="auto" hangingPunct="1">
                        <a:spcBef>
                          <a:spcPts val="0"/>
                        </a:spcBef>
                        <a:spcAft>
                          <a:spcPts val="600"/>
                        </a:spcAft>
                        <a:defRPr/>
                      </a:pPr>
                      <a:r>
                        <a:rPr lang="en-US" sz="900" i="0">
                          <a:solidFill>
                            <a:schemeClr val="bg1"/>
                          </a:solidFill>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rPr>
                        <a:t>Modern Retellings:</a:t>
                      </a:r>
                      <a:r>
                        <a:rPr lang="en-US" sz="950"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rPr>
                        <a:t> Shakespeare</a:t>
                      </a:r>
                    </a:p>
                    <a:p>
                      <a:pPr algn="ctr">
                        <a:lnSpc>
                          <a:spcPct val="100000"/>
                        </a:lnSpc>
                        <a:spcAft>
                          <a:spcPts val="600"/>
                        </a:spcAft>
                      </a:pPr>
                      <a:r>
                        <a:rPr lang="en-US" sz="900" i="0">
                          <a:solidFill>
                            <a:schemeClr val="accent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rPr>
                        <a:t>Mr. William Shakespeare’s Plays  - Marcia Williams</a:t>
                      </a:r>
                    </a:p>
                    <a:p>
                      <a:pPr algn="ctr">
                        <a:lnSpc>
                          <a:spcPct val="100000"/>
                        </a:lnSpc>
                        <a:spcAft>
                          <a:spcPts val="600"/>
                        </a:spcAft>
                      </a:pPr>
                      <a:r>
                        <a:rPr lang="en-US" sz="900"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highlight>
                          <a:srgbClr val="FFFF00"/>
                        </a:highligh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Modern Retellings: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Shakespeare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Mr. William Shakespeare’s Plays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Marcia Williams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Class Anthology: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Book of Hopes – Katherine Rundell</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or Fiction: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History’s Mysteries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National Geographic Kids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6</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29907285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631014735"/>
              </p:ext>
            </p:extLst>
          </p:nvPr>
        </p:nvGraphicFramePr>
        <p:xfrm>
          <a:off x="232406" y="893430"/>
          <a:ext cx="9175754" cy="473202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1892035">
                  <a:extLst>
                    <a:ext uri="{9D8B030D-6E8A-4147-A177-3AD203B41FA5}">
                      <a16:colId xmlns:a16="http://schemas.microsoft.com/office/drawing/2014/main" val="247776695"/>
                    </a:ext>
                  </a:extLst>
                </a:gridCol>
                <a:gridCol w="802432">
                  <a:extLst>
                    <a:ext uri="{9D8B030D-6E8A-4147-A177-3AD203B41FA5}">
                      <a16:colId xmlns:a16="http://schemas.microsoft.com/office/drawing/2014/main" val="3380293508"/>
                    </a:ext>
                  </a:extLst>
                </a:gridCol>
                <a:gridCol w="1296956">
                  <a:extLst>
                    <a:ext uri="{9D8B030D-6E8A-4147-A177-3AD203B41FA5}">
                      <a16:colId xmlns:a16="http://schemas.microsoft.com/office/drawing/2014/main" val="2902844172"/>
                    </a:ext>
                  </a:extLst>
                </a:gridCol>
                <a:gridCol w="4248331">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94706">
                <a:tc>
                  <a:txBody>
                    <a:bodyPr/>
                    <a:lstStyle/>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Poetry:</a:t>
                      </a:r>
                    </a:p>
                    <a:p>
                      <a:pPr algn="ctr">
                        <a:lnSpc>
                          <a:spcPct val="100000"/>
                        </a:lnSpc>
                        <a:spcAft>
                          <a:spcPts val="600"/>
                        </a:spcAft>
                      </a:pPr>
                      <a:r>
                        <a:rPr lang="en-US" sz="900" b="0" i="0" u="none">
                          <a:solidFill>
                            <a:schemeClr val="bg1"/>
                          </a:solidFill>
                          <a:effectLst/>
                          <a:latin typeface="United Curriculum" pitchFamily="2" charset="0"/>
                          <a:ea typeface="Calibri" panose="020F0502020204030204" pitchFamily="34" charset="0"/>
                          <a:cs typeface="Times New Roman" panose="02020603050405020304" pitchFamily="18" charset="0"/>
                        </a:rPr>
                        <a:t>(1 week)</a:t>
                      </a:r>
                      <a:endParaRPr lang="en-GB" sz="900" b="0" i="0" u="none">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explore a selection of classical and contemporary poems by different poets with the shared theme of ‘seasons’. </a:t>
                      </a:r>
                      <a:endParaRPr lang="en-US" sz="800" b="0" i="0" u="none" strike="noStrike" kern="1200" baseline="0">
                        <a:solidFill>
                          <a:schemeClr val="bg1"/>
                        </a:solidFill>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b="0" i="0" u="none" strike="noStrike" kern="1200" baseline="0">
                          <a:solidFill>
                            <a:schemeClr val="bg1"/>
                          </a:solidFill>
                          <a:latin typeface="Roboto" panose="02000000000000000000" pitchFamily="2" charset="0"/>
                          <a:ea typeface="Roboto" panose="02000000000000000000" pitchFamily="2" charset="0"/>
                          <a:cs typeface="+mn-cs"/>
                        </a:rPr>
                        <a:t>They will share and respond to a wide range of poems, exploring different purposes, forms and poetic devices.  </a:t>
                      </a:r>
                      <a:r>
                        <a:rPr lang="en-US" sz="800">
                          <a:solidFill>
                            <a:schemeClr val="bg1"/>
                          </a:solidFill>
                          <a:latin typeface="Roboto" panose="02000000000000000000" pitchFamily="2" charset="0"/>
                          <a:ea typeface="Roboto" panose="02000000000000000000" pitchFamily="2" charset="0"/>
                        </a:rPr>
                        <a:t>Pupils will learn about the use of formal and informal language and structures in poetry, including the use of spoken dialects and the subjunctive form.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create their own class anthology of seasons poetry.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Poetry Please: The Seasons – Various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Linked Texts: </a:t>
                      </a:r>
                      <a:r>
                        <a:rPr lang="en-US" sz="800" i="1">
                          <a:solidFill>
                            <a:schemeClr val="bg1"/>
                          </a:solidFill>
                          <a:latin typeface="Roboto" panose="02000000000000000000" pitchFamily="2" charset="0"/>
                          <a:ea typeface="Roboto" panose="02000000000000000000" pitchFamily="2" charset="0"/>
                        </a:rPr>
                        <a:t>If All The World Were –Joseph Coelho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Develop positive attitudes and stamina towards writing by creating poetry</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subjunctive forms to demonstrate very formal writing structures</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Make careful choices in vocabulary and grammar to enhance meaning and effect on the reader </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2550" marR="0" lvl="0" indent="-825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Discuss language, extending interest in the meaning and origin of words (Y3)</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Recognise and know the functions of nouns, verbs, adjectives and adverbs in writing (Y2)</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Show an understanding of the differences between Standard English and non-standard English (Y4)</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23870">
                <a:tc>
                  <a:txBody>
                    <a:bodyPr/>
                    <a:lstStyle/>
                    <a:p>
                      <a:pPr algn="ctr">
                        <a:lnSpc>
                          <a:spcPct val="100000"/>
                        </a:lnSpc>
                        <a:spcAft>
                          <a:spcPts val="600"/>
                        </a:spcAft>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Creating Narrative: </a:t>
                      </a:r>
                      <a:r>
                        <a:rPr lang="en-US" sz="950" b="0" i="0">
                          <a:solidFill>
                            <a:schemeClr val="bg1"/>
                          </a:solidFill>
                          <a:effectLst/>
                          <a:latin typeface="United Curriculum" pitchFamily="2" charset="0"/>
                          <a:ea typeface="Calibri" panose="020F0502020204030204" pitchFamily="34" charset="0"/>
                          <a:cs typeface="Times New Roman" panose="02020603050405020304" pitchFamily="18" charset="0"/>
                        </a:rPr>
                        <a:t>Quest</a:t>
                      </a:r>
                    </a:p>
                    <a:p>
                      <a:pPr algn="ctr">
                        <a:lnSpc>
                          <a:spcPct val="100000"/>
                        </a:lnSpc>
                        <a:spcAft>
                          <a:spcPts val="600"/>
                        </a:spcAft>
                      </a:pPr>
                      <a:r>
                        <a:rPr lang="en-US" sz="900" b="0" i="1">
                          <a:solidFill>
                            <a:schemeClr val="bg1"/>
                          </a:solidFill>
                          <a:latin typeface="United Curriculum" pitchFamily="2" charset="0"/>
                        </a:rPr>
                        <a:t> </a:t>
                      </a:r>
                      <a:r>
                        <a:rPr lang="en-US" sz="900" b="0" i="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i="1">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In this unit, pupils will build on their prior learning of narrative, to plan and write their own quest stories.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review different ways in which to create vivid characters and settings, focusing on how their choices in vocabulary, grammar and punctuation can develop atmosphere and have the desired effect on their reader.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continue to develop their understanding of how dialogue can be used in narrative to tell the reader more about the characters.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How To Train Your Dragon – Cressida Cowell </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Describe settings, characters and atmosphere in sufficient detail to create a vivid picture for the reader</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dialogue as a tool to convey character</a:t>
                      </a:r>
                    </a:p>
                    <a:p>
                      <a:pPr marL="72000" indent="-72000">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cs typeface="+mn-cs"/>
                        </a:rPr>
                        <a:t>Make careful choices in vocabulary and grammar to enhance meaning and effect on the reader</a:t>
                      </a:r>
                    </a:p>
                    <a:p>
                      <a:pPr marL="72000" indent="-72000">
                        <a:spcAft>
                          <a:spcPts val="300"/>
                        </a:spcAft>
                        <a:buFont typeface="Arial" panose="020B0604020202020204" pitchFamily="34" charset="0"/>
                        <a:buChar char="•"/>
                      </a:pPr>
                      <a:endParaRPr lang="en-GB" sz="800">
                        <a:solidFill>
                          <a:schemeClr val="bg1"/>
                        </a:solidFill>
                        <a:latin typeface="Roboto" panose="02000000000000000000" pitchFamily="2" charset="0"/>
                        <a:ea typeface="Roboto" panose="02000000000000000000" pitchFamily="2" charset="0"/>
                      </a:endParaRPr>
                    </a:p>
                    <a:p>
                      <a:pPr marL="72000" indent="-72000">
                        <a:spcAft>
                          <a:spcPts val="300"/>
                        </a:spcAft>
                        <a:buFont typeface="Arial" panose="020B0604020202020204" pitchFamily="34" charset="0"/>
                        <a:buChar char="•"/>
                      </a:pP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7313" marR="0" lvl="0" indent="-87313"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endParaRPr lang="en-US" sz="800" b="1">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relative pronouns to add an additional clause about a noun (Y5)</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 (Y5)</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Show an understanding of the differences between Standard English and non-standard English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verb tenses consistently and correctly throughout a piece of writing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in fiction (e.g., new paragraphs for a change in time or place) (Y4)</a:t>
                      </a:r>
                      <a:endParaRPr kumimoji="0" lang="en-US" sz="8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mn-cs"/>
                        </a:rPr>
                        <a:t>Make connections within and across paragraphs (Y5)</a:t>
                      </a:r>
                      <a:endParaRPr lang="en-GB"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Autumn 1/3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1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3528148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27136981"/>
              </p:ext>
            </p:extLst>
          </p:nvPr>
        </p:nvGraphicFramePr>
        <p:xfrm>
          <a:off x="232406" y="893430"/>
          <a:ext cx="9185914" cy="315468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1014669821"/>
                    </a:ext>
                  </a:extLst>
                </a:gridCol>
                <a:gridCol w="2172934">
                  <a:extLst>
                    <a:ext uri="{9D8B030D-6E8A-4147-A177-3AD203B41FA5}">
                      <a16:colId xmlns:a16="http://schemas.microsoft.com/office/drawing/2014/main" val="247776695"/>
                    </a:ext>
                  </a:extLst>
                </a:gridCol>
                <a:gridCol w="830580">
                  <a:extLst>
                    <a:ext uri="{9D8B030D-6E8A-4147-A177-3AD203B41FA5}">
                      <a16:colId xmlns:a16="http://schemas.microsoft.com/office/drawing/2014/main" val="3380293508"/>
                    </a:ext>
                  </a:extLst>
                </a:gridCol>
                <a:gridCol w="1805940">
                  <a:extLst>
                    <a:ext uri="{9D8B030D-6E8A-4147-A177-3AD203B41FA5}">
                      <a16:colId xmlns:a16="http://schemas.microsoft.com/office/drawing/2014/main" val="2902844172"/>
                    </a:ext>
                  </a:extLst>
                </a:gridCol>
                <a:gridCol w="337566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94706">
                <a:tc>
                  <a:txBody>
                    <a:bodyPr/>
                    <a:lstStyle/>
                    <a:p>
                      <a:pPr lvl="0" algn="ctr" eaLnBrk="1" fontAlgn="auto" hangingPunct="1">
                        <a:spcBef>
                          <a:spcPts val="0"/>
                        </a:spcBef>
                        <a:spcAft>
                          <a:spcPts val="600"/>
                        </a:spcAft>
                        <a:defRPr/>
                      </a:pPr>
                      <a:r>
                        <a:rPr lang="en-US" sz="950" b="1">
                          <a:solidFill>
                            <a:schemeClr val="bg1"/>
                          </a:solidFill>
                          <a:latin typeface="United Curriculum" pitchFamily="2" charset="0"/>
                          <a:cs typeface="Times New Roman" panose="02020603050405020304" pitchFamily="18" charset="0"/>
                        </a:rPr>
                        <a:t>Informative Writing: </a:t>
                      </a:r>
                      <a:r>
                        <a:rPr lang="en-US" sz="950" b="0">
                          <a:solidFill>
                            <a:schemeClr val="bg1"/>
                          </a:solidFill>
                          <a:latin typeface="United Curriculum" pitchFamily="2" charset="0"/>
                          <a:cs typeface="Times New Roman" panose="02020603050405020304" pitchFamily="18" charset="0"/>
                        </a:rPr>
                        <a:t>Experimenting with Formality &amp; Voice</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a:solidFill>
                            <a:schemeClr val="bg1"/>
                          </a:solidFill>
                          <a:effectLst/>
                          <a:latin typeface="United Curriculum" pitchFamily="2" charset="0"/>
                          <a:cs typeface="Times New Roman" panose="02020603050405020304" pitchFamily="18" charset="0"/>
                        </a:rPr>
                        <a:t>(3 weeks)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explore the use of the writing ‘voice’, learning how to change and control levels of formality, and use different writing styles, within a single text.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about very formal vocabulary and writing structures whilst continuing to develop their understanding of text organisation and cohesion.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be taught how to use new punctuation marks, learning how to mark the boundary between independent clauses to make connections between related ideas using the semi-colon, and learning about the use of hyphens and commas to give their reader clarity and to avoid confusion.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apply their learning from the unit to creating their own ‘textbooks’ in the style of the core text, carefully adapting their vocabulary and grammar choices to match the different sections of the text.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Fantastic Beasts and Where to Find Them – JK Rowling</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hyphens and commas to clarify meaning and avoid ambiguity (e.g. man-eating shark vs man eating shark; let’s eat Grandma vs. let’s eat, Grandma)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semi-colons to mark the boundary between independent clauses (e.g. 'It's raining; I'm fed up’)</a:t>
                      </a:r>
                    </a:p>
                    <a:p>
                      <a:pPr marL="72000" marR="0" lvl="0" indent="-72000"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Understand the differences between vocabulary typical of informal speech, and vocabulary appropriate for formal speech and writing (e.g. ‘ask for’ vs ‘request’)</a:t>
                      </a:r>
                      <a:endParaRPr lang="en-US" sz="800">
                        <a:solidFill>
                          <a:schemeClr val="bg1"/>
                        </a:solidFill>
                        <a:highlight>
                          <a:srgbClr val="FF00FF"/>
                        </a:highlight>
                        <a:latin typeface="Roboto" panose="02000000000000000000" pitchFamily="2" charset="0"/>
                        <a:ea typeface="Roboto" panose="02000000000000000000" pitchFamily="2" charset="0"/>
                      </a:endParaRP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Recognise very informal and very formal speech and writing structures (e.g. the use of subjunctive forms)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(Y4)</a:t>
                      </a:r>
                    </a:p>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apostrophes to mark missing letters and singular and plural possession (Y2/4)</a:t>
                      </a:r>
                    </a:p>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 phrases (Y4)</a:t>
                      </a:r>
                    </a:p>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relative pronouns to add an additional clause about a noun (Y5)</a:t>
                      </a:r>
                    </a:p>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 (Y5)</a:t>
                      </a:r>
                    </a:p>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modal verbs (e.g. should, might, will) to show how likely something is (Y5)</a:t>
                      </a:r>
                    </a:p>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verb tenses consistently and correctly throughout a piece of writing (Y5)</a:t>
                      </a:r>
                    </a:p>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Build cohesion within and across paragraphs (Y5)</a:t>
                      </a:r>
                    </a:p>
                    <a:p>
                      <a:pPr marL="72000" marR="0" lvl="0" indent="-72000" algn="l" defTabSz="914400" rtl="0" eaLnBrk="1" fontAlgn="auto" latinLnBrk="0" hangingPunct="1">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Autumn 2/3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2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921825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1</a:t>
            </a:r>
            <a:endParaRPr lang="en-GB">
              <a:ln w="12700">
                <a:solidFill>
                  <a:schemeClr val="accent1"/>
                </a:solidFill>
              </a:ln>
              <a:solidFill>
                <a:schemeClr val="accent1"/>
              </a:solidFill>
            </a:endParaRPr>
          </a:p>
        </p:txBody>
      </p:sp>
      <p:graphicFrame>
        <p:nvGraphicFramePr>
          <p:cNvPr id="2" name="Table 1">
            <a:extLst>
              <a:ext uri="{FF2B5EF4-FFF2-40B4-BE49-F238E27FC236}">
                <a16:creationId xmlns:a16="http://schemas.microsoft.com/office/drawing/2014/main" id="{4524FA99-F8D4-E3AC-95AC-9651828D8A4E}"/>
              </a:ext>
            </a:extLst>
          </p:cNvPr>
          <p:cNvGraphicFramePr>
            <a:graphicFrameLocks noGrp="1"/>
          </p:cNvGraphicFramePr>
          <p:nvPr>
            <p:extLst>
              <p:ext uri="{D42A27DB-BD31-4B8C-83A1-F6EECF244321}">
                <p14:modId xmlns:p14="http://schemas.microsoft.com/office/powerpoint/2010/main" val="2034509793"/>
              </p:ext>
            </p:extLst>
          </p:nvPr>
        </p:nvGraphicFramePr>
        <p:xfrm>
          <a:off x="255112" y="878440"/>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Poems to Perform – Julia Donaldson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Retelling Narrative: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 </a:t>
                      </a:r>
                      <a:b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The Lonely Beast – Chris Judge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Writing Short Narratives: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 </a:t>
                      </a:r>
                      <a:b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The Lonely Beast – Chris Judge</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Description: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Lost in the Toy Museum – David Lucas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Sentence Structure:</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Little Red / Rapunzel –</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Bethan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Woollvin</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Character and Plot: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err="1">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Beegu</a:t>
                      </a:r>
                      <a:r>
                        <a:rPr kumimoji="0" lang="en-US"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 – Alexis Deacon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about Real Life: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Big Book of the UK – Imogen Russell Williams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Developing Narrative Structure:</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Stanley’s Stick – John </a:t>
                      </a:r>
                      <a:r>
                        <a:rPr kumimoji="0" lang="en-US" sz="900" b="0" i="0" u="none" strike="noStrike" kern="1200" cap="none" spc="0" normalizeH="0" baseline="0" noProof="0" err="1">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Hegley</a:t>
                      </a:r>
                      <a:endParaRPr kumimoji="0" lang="en-US"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Look Up! – Nathan Byron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Punctuation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Traction Man is Here – Mini Grey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1" i="0" u="none" strike="noStrike" kern="1200" cap="none" spc="0" normalizeH="0" baseline="0" noProof="0">
                          <a:ln>
                            <a:noFill/>
                          </a:ln>
                          <a:solidFill>
                            <a:srgbClr val="FFFFFF"/>
                          </a:solidFill>
                          <a:effectLst/>
                          <a:highlight>
                            <a:srgbClr val="3E9C64"/>
                          </a:highlight>
                          <a:uLnTx/>
                          <a:uFillTx/>
                          <a:latin typeface="Roboto" panose="02000000000000000000" pitchFamily="2" charset="0"/>
                          <a:ea typeface="Roboto" panose="02000000000000000000" pitchFamily="2" charset="0"/>
                          <a:cs typeface="Times New Roman" panose="02020603050405020304" pitchFamily="18" charset="0"/>
                        </a:rPr>
                        <a:t>Poetry Link</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mn-cs"/>
                        </a:rPr>
                        <a:t>Daydreams and Jellybeans –  Alex Wharton &amp; Katy Riddell</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endParaRPr kumimoji="0" lang="en-GB"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mn-cs"/>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Punctuation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Traction Man is Here – Mini Grey</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Fairy Tales:</a:t>
                      </a:r>
                    </a:p>
                    <a:p>
                      <a:pPr algn="ctr">
                        <a:spcAft>
                          <a:spcPts val="300"/>
                        </a:spcAft>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Mixed Up Fairy Tales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 </a:t>
                      </a:r>
                      <a:r>
                        <a:rPr lang="en-GB" sz="900" b="0">
                          <a:solidFill>
                            <a:schemeClr val="accent1"/>
                          </a:solidFill>
                          <a:latin typeface="Roboto" panose="02000000000000000000" pitchFamily="2" charset="0"/>
                          <a:ea typeface="Roboto" panose="02000000000000000000" pitchFamily="2" charset="0"/>
                        </a:rPr>
                        <a:t>Hilary Robinson &amp; Nick </a:t>
                      </a:r>
                      <a:r>
                        <a:rPr lang="en-GB" sz="900" b="0" err="1">
                          <a:solidFill>
                            <a:schemeClr val="accent1"/>
                          </a:solidFill>
                          <a:latin typeface="Roboto" panose="02000000000000000000" pitchFamily="2" charset="0"/>
                          <a:ea typeface="Roboto" panose="02000000000000000000" pitchFamily="2" charset="0"/>
                        </a:rPr>
                        <a:t>Sharratt</a:t>
                      </a:r>
                      <a:endParaRPr lang="en-GB" sz="900" b="0">
                        <a:solidFill>
                          <a:schemeClr val="accent1"/>
                        </a:solidFill>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900" b="0">
                          <a:solidFill>
                            <a:schemeClr val="accent1"/>
                          </a:solidFill>
                          <a:latin typeface="Roboto" panose="02000000000000000000" pitchFamily="2" charset="0"/>
                          <a:ea typeface="Roboto" panose="02000000000000000000" pitchFamily="2" charset="0"/>
                        </a:rPr>
                        <a:t>Billy and the Beast – Nadia Shireen</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Here We Are – Oliver Jeffers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Descriptions:</a:t>
                      </a:r>
                    </a:p>
                    <a:p>
                      <a:pPr algn="ctr">
                        <a:spcAft>
                          <a:spcPts val="3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Journey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a:solidFill>
                            <a:schemeClr val="accent1"/>
                          </a:solidFill>
                          <a:latin typeface="Roboto" panose="02000000000000000000" pitchFamily="2" charset="0"/>
                          <a:ea typeface="Roboto" panose="02000000000000000000" pitchFamily="2" charset="0"/>
                        </a:rPr>
                        <a:t>Aaron Becker</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endParaRPr lang="en-US" sz="900">
                        <a:solidFill>
                          <a:schemeClr val="tx1"/>
                        </a:solidFill>
                        <a:highlight>
                          <a:srgbClr val="3E9C64"/>
                        </a:highlight>
                        <a:latin typeface="Roboto" panose="02000000000000000000" pitchFamily="2" charset="0"/>
                        <a:ea typeface="Roboto" panose="02000000000000000000" pitchFamily="2" charset="0"/>
                      </a:endParaRPr>
                    </a:p>
                    <a:p>
                      <a:pPr marL="0" indent="0" algn="ctr">
                        <a:spcAft>
                          <a:spcPts val="300"/>
                        </a:spcAft>
                        <a:buFont typeface="Arial" panose="020B0604020202020204" pitchFamily="34" charset="0"/>
                        <a:buNone/>
                      </a:pPr>
                      <a:r>
                        <a:rPr lang="en-US" sz="900" b="0">
                          <a:solidFill>
                            <a:schemeClr val="accent1"/>
                          </a:solidFill>
                          <a:latin typeface="Roboto" panose="02000000000000000000" pitchFamily="2" charset="0"/>
                          <a:ea typeface="Roboto" panose="02000000000000000000" pitchFamily="2" charset="0"/>
                        </a:rPr>
                        <a:t>Out &amp; About: The First Book of Poems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endParaRPr lang="en-US" sz="900" b="0">
                        <a:solidFill>
                          <a:schemeClr val="accent1"/>
                        </a:solidFill>
                        <a:latin typeface="Roboto" panose="02000000000000000000" pitchFamily="2" charset="0"/>
                        <a:ea typeface="Roboto" panose="02000000000000000000" pitchFamily="2" charset="0"/>
                      </a:endParaRPr>
                    </a:p>
                    <a:p>
                      <a:pPr marL="0" indent="0" algn="ctr">
                        <a:spcAft>
                          <a:spcPts val="300"/>
                        </a:spcAft>
                        <a:buFont typeface="Arial" panose="020B0604020202020204" pitchFamily="34" charset="0"/>
                        <a:buNone/>
                      </a:pPr>
                      <a:r>
                        <a:rPr lang="en-US" sz="900" b="0">
                          <a:solidFill>
                            <a:schemeClr val="accent1"/>
                          </a:solidFill>
                          <a:latin typeface="Roboto" panose="02000000000000000000" pitchFamily="2" charset="0"/>
                          <a:ea typeface="Roboto" panose="02000000000000000000" pitchFamily="2" charset="0"/>
                        </a:rPr>
                        <a:t> Shirley Hughes</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Nimesh the Adventurer – Ranjit Singh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On the Way Home – Jill Murphy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Files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Ada Twist, Scientist/ Iggy Peck, Architect/ Rosie Revere, Engineer – Andrea Beaty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Letters: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Where the Wild </a:t>
                      </a:r>
                      <a:b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b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Things Are – Maurice Sendak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Letters:</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Where the Wild </a:t>
                      </a:r>
                      <a:b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b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Things Are – Maurice Sendak</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Fact Files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Ada Twist, Scientist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Iggy Peck, Architect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Rosie Revere, Engineer – Andrea Beaty</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Instructions:</a:t>
                      </a: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Cook &amp; The King – Julia Donaldson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about Real Events: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About Year 1!</a:t>
                      </a:r>
                      <a:endParaRPr lang="en-US" sz="900" i="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Meesha Makes Friends – Tom Percival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Tree>
    <p:extLst>
      <p:ext uri="{BB962C8B-B14F-4D97-AF65-F5344CB8AC3E}">
        <p14:creationId xmlns:p14="http://schemas.microsoft.com/office/powerpoint/2010/main" val="41319998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876212103"/>
              </p:ext>
            </p:extLst>
          </p:nvPr>
        </p:nvGraphicFramePr>
        <p:xfrm>
          <a:off x="310531" y="782750"/>
          <a:ext cx="9175754" cy="562356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017664">
                  <a:extLst>
                    <a:ext uri="{9D8B030D-6E8A-4147-A177-3AD203B41FA5}">
                      <a16:colId xmlns:a16="http://schemas.microsoft.com/office/drawing/2014/main" val="247776695"/>
                    </a:ext>
                  </a:extLst>
                </a:gridCol>
                <a:gridCol w="1379994">
                  <a:extLst>
                    <a:ext uri="{9D8B030D-6E8A-4147-A177-3AD203B41FA5}">
                      <a16:colId xmlns:a16="http://schemas.microsoft.com/office/drawing/2014/main" val="3380293508"/>
                    </a:ext>
                  </a:extLst>
                </a:gridCol>
                <a:gridCol w="1437634">
                  <a:extLst>
                    <a:ext uri="{9D8B030D-6E8A-4147-A177-3AD203B41FA5}">
                      <a16:colId xmlns:a16="http://schemas.microsoft.com/office/drawing/2014/main" val="2902844172"/>
                    </a:ext>
                  </a:extLst>
                </a:gridCol>
                <a:gridCol w="3404462">
                  <a:extLst>
                    <a:ext uri="{9D8B030D-6E8A-4147-A177-3AD203B41FA5}">
                      <a16:colId xmlns:a16="http://schemas.microsoft.com/office/drawing/2014/main" val="2149459059"/>
                    </a:ext>
                  </a:extLst>
                </a:gridCol>
              </a:tblGrid>
              <a:tr h="369568">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2828619">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Creating a New Chapter: </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(3 weeks)</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a:t>
                      </a:r>
                      <a:r>
                        <a:rPr lang="en-GB" sz="800">
                          <a:solidFill>
                            <a:schemeClr val="bg1"/>
                          </a:solidFill>
                          <a:latin typeface="Roboto" panose="02000000000000000000" pitchFamily="2" charset="0"/>
                          <a:ea typeface="Roboto" panose="02000000000000000000" pitchFamily="2" charset="0"/>
                        </a:rPr>
                        <a:t>write a new chapter for a story they have shared, examining and replicating the author’s style.</a:t>
                      </a:r>
                    </a:p>
                    <a:p>
                      <a:pPr>
                        <a:spcAft>
                          <a:spcPts val="600"/>
                        </a:spcAft>
                      </a:pPr>
                      <a:r>
                        <a:rPr lang="en-GB" sz="800">
                          <a:solidFill>
                            <a:schemeClr val="bg1"/>
                          </a:solidFill>
                          <a:latin typeface="Roboto" panose="02000000000000000000" pitchFamily="2" charset="0"/>
                          <a:ea typeface="Roboto" panose="02000000000000000000" pitchFamily="2" charset="0"/>
                        </a:rPr>
                        <a:t>They will build on their existing knowledge of cohesion, developing the use of further devices to link their ideas and make their writing flow. </a:t>
                      </a:r>
                    </a:p>
                    <a:p>
                      <a:pPr>
                        <a:spcAft>
                          <a:spcPts val="600"/>
                        </a:spcAft>
                      </a:pPr>
                      <a:r>
                        <a:rPr lang="en-GB" sz="800">
                          <a:solidFill>
                            <a:schemeClr val="bg1"/>
                          </a:solidFill>
                          <a:latin typeface="Roboto" panose="02000000000000000000" pitchFamily="2" charset="0"/>
                          <a:ea typeface="Roboto" panose="02000000000000000000" pitchFamily="2" charset="0"/>
                        </a:rPr>
                        <a:t>They will revisit their Year 5 learning on how to maximise the desired effect on their reader through their careful vocabulary and grammar choices. </a:t>
                      </a:r>
                    </a:p>
                    <a:p>
                      <a:pPr>
                        <a:spcAft>
                          <a:spcPts val="600"/>
                        </a:spcAft>
                      </a:pPr>
                      <a:r>
                        <a:rPr lang="en-GB" sz="800">
                          <a:solidFill>
                            <a:schemeClr val="bg1"/>
                          </a:solidFill>
                          <a:latin typeface="Roboto" panose="02000000000000000000" pitchFamily="2" charset="0"/>
                          <a:ea typeface="Roboto" panose="02000000000000000000" pitchFamily="2" charset="0"/>
                        </a:rPr>
                        <a:t>Pupils will create a new storyline for the narrative that fits cohesively within the main plot. In line with the existing chapters of the narrative, they will adapt their writing voice to tell the story both </a:t>
                      </a:r>
                      <a:r>
                        <a:rPr lang="en-US" sz="800">
                          <a:solidFill>
                            <a:schemeClr val="bg1"/>
                          </a:solidFill>
                          <a:latin typeface="Roboto" panose="02000000000000000000" pitchFamily="2" charset="0"/>
                          <a:ea typeface="Roboto" panose="02000000000000000000" pitchFamily="2" charset="0"/>
                        </a:rPr>
                        <a:t>from the point of view of the main narrator, and from the viewpoint of the central character, through her blog entries.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SeaBEAN – Sarah Holding</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connections within and across paragraphs using a wide range of cohesive devices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 reader (e.g. building suspense through short sentences; repeating particular words for emphasis) </a:t>
                      </a:r>
                      <a:endParaRPr lang="en-US" sz="800">
                        <a:solidFill>
                          <a:schemeClr val="bg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Describe settings, characters and atmosphere in sufficient detail to create a vivid picture for the reader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dialogue as a tool to convey character and advance the action (Y5)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endParaRPr lang="en-US" sz="800" b="1">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relative pronouns to add an additional clause about a noun (Y5)</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verb tenses consistently and correctly throughout a piece of writing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in fiction (e.g. new paragraphs for a change in time or place)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Carefully choose appropriate nouns and pronouns to create cohesion and avoid repetition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Express time, place and cause using conjunctions, adverbs, prepositions and adverbials (Y3/4)</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2160553">
                <a:tc>
                  <a:txBody>
                    <a:bodyPr/>
                    <a:lstStyle/>
                    <a:p>
                      <a:pPr algn="ctr">
                        <a:lnSpc>
                          <a:spcPct val="100000"/>
                        </a:lnSpc>
                        <a:spcAft>
                          <a:spcPts val="600"/>
                        </a:spcAft>
                      </a:pPr>
                      <a:r>
                        <a:rPr lang="en-GB" sz="950" b="1">
                          <a:solidFill>
                            <a:schemeClr val="bg1"/>
                          </a:solidFill>
                          <a:effectLst/>
                          <a:latin typeface="United Curriculum" pitchFamily="2" charset="0"/>
                          <a:cs typeface="Times New Roman" panose="02020603050405020304" pitchFamily="18" charset="0"/>
                        </a:rPr>
                        <a:t>Persuasion</a:t>
                      </a:r>
                      <a:r>
                        <a:rPr lang="en-GB" sz="950">
                          <a:solidFill>
                            <a:schemeClr val="bg1"/>
                          </a:solidFill>
                          <a:effectLst/>
                          <a:latin typeface="United Curriculum" pitchFamily="2" charset="0"/>
                          <a:cs typeface="Times New Roman" panose="02020603050405020304" pitchFamily="18" charset="0"/>
                        </a:rPr>
                        <a:t>: Reducing waste campaign</a:t>
                      </a:r>
                    </a:p>
                    <a:p>
                      <a:pPr algn="ctr">
                        <a:lnSpc>
                          <a:spcPct val="100000"/>
                        </a:lnSpc>
                        <a:spcAft>
                          <a:spcPts val="600"/>
                        </a:spcAft>
                      </a:pPr>
                      <a:r>
                        <a:rPr lang="en-GB" sz="900" b="0">
                          <a:solidFill>
                            <a:schemeClr val="bg1"/>
                          </a:solidFill>
                          <a:effectLst/>
                          <a:latin typeface="United Curriculum" pitchFamily="2" charset="0"/>
                          <a:cs typeface="Times New Roman" panose="02020603050405020304" pitchFamily="18" charset="0"/>
                        </a:rPr>
                        <a:t>(2 weeks)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multi-text unit, pupils will review  the key features of persuasion and develop their use of grammatical and layout devices used to persuade.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how the use of the active or passive voice can present the same information in different ways, considering how this contributes to meaning and effect on the reader in persuasive writing.</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design and create several persuasive texts as part of a campaign to reduce waste, choosing their own text types and audiences, and making decisions about their vocabulary, tone, structure and grammar accordingly.</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accent1"/>
                          </a:solidFill>
                          <a:latin typeface="Roboto" panose="02000000000000000000" pitchFamily="2" charset="0"/>
                          <a:ea typeface="Roboto" panose="02000000000000000000" pitchFamily="2" charset="0"/>
                        </a:rPr>
                        <a:t>NB Teachers will need to gather a wide selection of genuine persuasive texts in a range of different forms, written for different audiences (e.g. tourism leaflets, government posters, product adverts, etc.)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accent1"/>
                          </a:solidFill>
                          <a:latin typeface="Roboto" panose="02000000000000000000" pitchFamily="2" charset="0"/>
                          <a:ea typeface="Roboto" panose="02000000000000000000" pitchFamily="2" charset="0"/>
                        </a:rPr>
                        <a:t>Any examples or model texts used in this unit should </a:t>
                      </a:r>
                      <a:r>
                        <a:rPr lang="en-US" sz="800" b="1" u="sng">
                          <a:solidFill>
                            <a:schemeClr val="bg1"/>
                          </a:solidFill>
                          <a:latin typeface="Roboto" panose="02000000000000000000" pitchFamily="2" charset="0"/>
                          <a:ea typeface="Roboto" panose="02000000000000000000" pitchFamily="2" charset="0"/>
                        </a:rPr>
                        <a:t>NOT</a:t>
                      </a:r>
                      <a:r>
                        <a:rPr lang="en-US" sz="800" b="1">
                          <a:solidFill>
                            <a:schemeClr val="accent1"/>
                          </a:solidFill>
                          <a:latin typeface="Roboto" panose="02000000000000000000" pitchFamily="2" charset="0"/>
                          <a:ea typeface="Roboto" panose="02000000000000000000" pitchFamily="2" charset="0"/>
                        </a:rPr>
                        <a:t> be on the subject of reducing waste.</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2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Example persuasive speech script included.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careful choices in vocabulary and grammar to enhance meaning and effect on the reader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Identify the subject, verb and object of a sentence</a:t>
                      </a:r>
                    </a:p>
                    <a:p>
                      <a:pPr marL="72000" marR="0" lvl="0" indent="-72000"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Understand how the use of the active or passive voice can present information to the reader in a different way</a:t>
                      </a:r>
                      <a:endParaRPr lang="en-US" sz="800" i="0">
                        <a:solidFill>
                          <a:schemeClr val="bg1"/>
                        </a:solidFill>
                        <a:latin typeface="Roboto" panose="02000000000000000000" pitchFamily="2" charset="0"/>
                        <a:ea typeface="Roboto" panose="02000000000000000000" pitchFamily="2" charset="0"/>
                      </a:endParaRPr>
                    </a:p>
                    <a:p>
                      <a:pPr marL="72000" marR="0" lvl="0" indent="-72000" algn="l" defTabSz="6858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i="0">
                          <a:solidFill>
                            <a:schemeClr val="bg1"/>
                          </a:solidFill>
                          <a:latin typeface="Roboto" panose="02000000000000000000" pitchFamily="2" charset="0"/>
                          <a:ea typeface="Roboto" panose="02000000000000000000" pitchFamily="2" charset="0"/>
                        </a:rPr>
                        <a:t>Show an understanding of nuances of language in vocabulary choices (e.g. miniscule vs small; shuffled vs walked)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kern="1200">
                          <a:solidFill>
                            <a:schemeClr val="bg1"/>
                          </a:solidFill>
                          <a:effectLst/>
                          <a:latin typeface="Roboto" panose="02000000000000000000" pitchFamily="2" charset="0"/>
                          <a:ea typeface="Roboto" panose="02000000000000000000" pitchFamily="2" charset="0"/>
                          <a:cs typeface="+mn-cs"/>
                        </a:rPr>
                        <a:t>Organise ideas into paragraphs around a theme </a:t>
                      </a:r>
                      <a:r>
                        <a:rPr lang="en-US" sz="800">
                          <a:solidFill>
                            <a:schemeClr val="bg1"/>
                          </a:solidFill>
                          <a:latin typeface="Roboto" panose="02000000000000000000" pitchFamily="2" charset="0"/>
                          <a:ea typeface="Roboto" panose="02000000000000000000" pitchFamily="2" charset="0"/>
                        </a:rPr>
                        <a:t>(Y4)</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 range of </a:t>
                      </a:r>
                      <a:r>
                        <a:rPr lang="en-US" sz="800" err="1">
                          <a:solidFill>
                            <a:schemeClr val="bg1"/>
                          </a:solidFill>
                          <a:latin typeface="Roboto" panose="02000000000000000000" pitchFamily="2" charset="0"/>
                          <a:ea typeface="Roboto" panose="02000000000000000000" pitchFamily="2" charset="0"/>
                        </a:rPr>
                        <a:t>organisational</a:t>
                      </a:r>
                      <a:r>
                        <a:rPr lang="en-US" sz="800">
                          <a:solidFill>
                            <a:schemeClr val="bg1"/>
                          </a:solidFill>
                          <a:latin typeface="Roboto" panose="02000000000000000000" pitchFamily="2" charset="0"/>
                          <a:ea typeface="Roboto" panose="02000000000000000000" pitchFamily="2" charset="0"/>
                        </a:rPr>
                        <a:t> and presentational devices to structure a text and guide the reader (Y5)</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mn-cs"/>
                        </a:rPr>
                        <a:t>Use verb tenses consistently and correctly throughout a piece of writing (Y5)</a:t>
                      </a:r>
                      <a:endParaRPr lang="en-US" sz="800">
                        <a:solidFill>
                          <a:schemeClr val="bg1"/>
                        </a:solidFill>
                        <a:latin typeface="Roboto" panose="02000000000000000000" pitchFamily="2" charset="0"/>
                        <a:ea typeface="Roboto" panose="02000000000000000000" pitchFamily="2" charset="0"/>
                      </a:endParaRPr>
                    </a:p>
                    <a:p>
                      <a:pPr marL="96838" marR="0" lvl="0" indent="-968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lang="en-US" sz="80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Autumn 3/3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Autumn 3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911019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2139518124"/>
              </p:ext>
            </p:extLst>
          </p:nvPr>
        </p:nvGraphicFramePr>
        <p:xfrm>
          <a:off x="232406" y="893430"/>
          <a:ext cx="9185914" cy="315468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1014669821"/>
                    </a:ext>
                  </a:extLst>
                </a:gridCol>
                <a:gridCol w="2172934">
                  <a:extLst>
                    <a:ext uri="{9D8B030D-6E8A-4147-A177-3AD203B41FA5}">
                      <a16:colId xmlns:a16="http://schemas.microsoft.com/office/drawing/2014/main" val="247776695"/>
                    </a:ext>
                  </a:extLst>
                </a:gridCol>
                <a:gridCol w="887564">
                  <a:extLst>
                    <a:ext uri="{9D8B030D-6E8A-4147-A177-3AD203B41FA5}">
                      <a16:colId xmlns:a16="http://schemas.microsoft.com/office/drawing/2014/main" val="3380293508"/>
                    </a:ext>
                  </a:extLst>
                </a:gridCol>
                <a:gridCol w="1748956">
                  <a:extLst>
                    <a:ext uri="{9D8B030D-6E8A-4147-A177-3AD203B41FA5}">
                      <a16:colId xmlns:a16="http://schemas.microsoft.com/office/drawing/2014/main" val="2902844172"/>
                    </a:ext>
                  </a:extLst>
                </a:gridCol>
                <a:gridCol w="337566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94706">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Multi-text Storytelling</a:t>
                      </a:r>
                      <a:r>
                        <a:rPr lang="en-US" sz="950">
                          <a:solidFill>
                            <a:schemeClr val="bg1"/>
                          </a:solidFill>
                          <a:effectLst/>
                          <a:latin typeface="United Curriculum" pitchFamily="2" charset="0"/>
                          <a:ea typeface="Calibri" panose="020F0502020204030204" pitchFamily="34" charset="0"/>
                          <a:cs typeface="Times New Roman" panose="02020603050405020304" pitchFamily="18" charset="0"/>
                        </a:rPr>
                        <a:t>:</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(4 weeks)</a:t>
                      </a:r>
                    </a:p>
                    <a:p>
                      <a:pPr algn="ctr">
                        <a:lnSpc>
                          <a:spcPct val="100000"/>
                        </a:lnSpc>
                        <a:spcAft>
                          <a:spcPts val="600"/>
                        </a:spcAft>
                      </a:pPr>
                      <a:r>
                        <a:rPr lang="en-US" sz="900" b="1" i="0">
                          <a:solidFill>
                            <a:schemeClr val="tx1"/>
                          </a:solidFill>
                          <a:effectLst/>
                          <a:highlight>
                            <a:srgbClr val="3E9C64"/>
                          </a:highlight>
                          <a:latin typeface="United Curriculum" pitchFamily="2" charset="0"/>
                          <a:ea typeface="Calibri" panose="020F0502020204030204" pitchFamily="34" charset="0"/>
                          <a:cs typeface="Times New Roman" panose="02020603050405020304" pitchFamily="18" charset="0"/>
                        </a:rPr>
                        <a:t>POETRY LINK </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learn how stories can be told using multiple text types and genres, including poetry, as an alternative to using classic narrative conventions.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Using a shared wordless graphic novel as their stimulus, pupils will make decisions about how to tell the story of a new character, using different types of text effectively to create meaning and maximise their impact on their chosen audience.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review ways in which to create and develop character, setting and atmosphere, including through the use of figurative language and ‘show, don’t tell’ techniques.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demonstrate their understanding of how to adapt the vocabulary, grammar, tone and content of different sections of their narrative according to their chosen text types, viewpoints and audiences.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Arrival – Shaun Tan</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accent1"/>
                          </a:solidFill>
                          <a:latin typeface="Roboto" panose="02000000000000000000" pitchFamily="2" charset="0"/>
                          <a:ea typeface="Roboto" panose="02000000000000000000" pitchFamily="2" charset="0"/>
                        </a:rPr>
                        <a:t>Poetry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On The Move –  Michael Rosen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 reader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Describe settings, characters and atmosphere in sufficient detail to create a vivid picture for the reader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language that reflects a good understanding of the difference between informal and formal speech and writing, in line with the audience and purpose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Show an understanding of nuances of language in vocabulary choices (e.g. miniscule vs small; shuffled vs walked) (Y6)</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connections within and across paragraphs using a wide range of cohesive devices (e.g. deliberate repetition;  pronouns and pronoun references  such as 'these', 'the old man'; adverbials such as 'a short time later', 'on the other hand’) (Y6)</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Spring 1/3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1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483694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079505494"/>
              </p:ext>
            </p:extLst>
          </p:nvPr>
        </p:nvGraphicFramePr>
        <p:xfrm>
          <a:off x="232406" y="893430"/>
          <a:ext cx="9185914" cy="310896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1014669821"/>
                    </a:ext>
                  </a:extLst>
                </a:gridCol>
                <a:gridCol w="2172934">
                  <a:extLst>
                    <a:ext uri="{9D8B030D-6E8A-4147-A177-3AD203B41FA5}">
                      <a16:colId xmlns:a16="http://schemas.microsoft.com/office/drawing/2014/main" val="247776695"/>
                    </a:ext>
                  </a:extLst>
                </a:gridCol>
                <a:gridCol w="830580">
                  <a:extLst>
                    <a:ext uri="{9D8B030D-6E8A-4147-A177-3AD203B41FA5}">
                      <a16:colId xmlns:a16="http://schemas.microsoft.com/office/drawing/2014/main" val="3380293508"/>
                    </a:ext>
                  </a:extLst>
                </a:gridCol>
                <a:gridCol w="1805940">
                  <a:extLst>
                    <a:ext uri="{9D8B030D-6E8A-4147-A177-3AD203B41FA5}">
                      <a16:colId xmlns:a16="http://schemas.microsoft.com/office/drawing/2014/main" val="2902844172"/>
                    </a:ext>
                  </a:extLst>
                </a:gridCol>
                <a:gridCol w="337566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94706">
                <a:tc>
                  <a:txBody>
                    <a:bodyPr/>
                    <a:lstStyle/>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Biographies:</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(2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explore biography, identifying the purposes and key features, building on their prior learning of biography writing from Year 5.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learn about the organisation of biographical material, reviewing the range of cohesive devices they can use to connect ideas and make their writing flow.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revisit ways in which they can give their reader precise detail, including through the use of relative clauses and parenthesis.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review the use of passive and active verb forms, considering how they contribute to meaning in biographical writing.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apply their learning to planning and writing a biography on their chosen ‘visionary’, ‘bold’ or ‘exceptional’ person.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Little Leaders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 Vashti Harrison</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semi-colons, colons and dashes to mark the boundary between independent clauses  (e.g. 'It's raining; I'm fed up’)</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Sometimes use the passive voice to present information to their reader in a different way (e.g. 'the window was broken 'rather than 'I broke the window’)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 (Y5)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Organise ideas into paragraphs around a theme (e.g. new paragraphs for a change in time or place) (Y4)</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Use verb tenses correctly and consistently throughout a piece of writing (Y5)</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Use a wide range of conjunctions to create multi-clause sentences (Y3) </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Use expanded noun phrases to convey complicated information concisely (Y5)</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Make connections within and across paragraphs using a wide range of cohesive devices (e.g. deliberate repetition;  pronouns and pronoun references  such as 'these', 'the old man'; adverbials such as ‘a short time later', 'on the other hand’) (Y6)</a:t>
                      </a:r>
                    </a:p>
                    <a:p>
                      <a:pPr marL="84138" marR="0" lvl="0" indent="-84138"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i="0">
                          <a:solidFill>
                            <a:schemeClr val="bg1"/>
                          </a:solidFill>
                          <a:latin typeface="Roboto" panose="02000000000000000000" pitchFamily="2" charset="0"/>
                          <a:ea typeface="Roboto" panose="02000000000000000000" pitchFamily="2" charset="0"/>
                        </a:rPr>
                        <a:t>Use relative pronouns to add an additional clause about a noun (Y5)</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Spring 2/3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2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2785445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819177404"/>
              </p:ext>
            </p:extLst>
          </p:nvPr>
        </p:nvGraphicFramePr>
        <p:xfrm>
          <a:off x="244438" y="857334"/>
          <a:ext cx="9175754" cy="5273040"/>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1659015">
                  <a:extLst>
                    <a:ext uri="{9D8B030D-6E8A-4147-A177-3AD203B41FA5}">
                      <a16:colId xmlns:a16="http://schemas.microsoft.com/office/drawing/2014/main" val="247776695"/>
                    </a:ext>
                  </a:extLst>
                </a:gridCol>
                <a:gridCol w="1046747">
                  <a:extLst>
                    <a:ext uri="{9D8B030D-6E8A-4147-A177-3AD203B41FA5}">
                      <a16:colId xmlns:a16="http://schemas.microsoft.com/office/drawing/2014/main" val="3380293508"/>
                    </a:ext>
                  </a:extLst>
                </a:gridCol>
                <a:gridCol w="2081463">
                  <a:extLst>
                    <a:ext uri="{9D8B030D-6E8A-4147-A177-3AD203B41FA5}">
                      <a16:colId xmlns:a16="http://schemas.microsoft.com/office/drawing/2014/main" val="2902844172"/>
                    </a:ext>
                  </a:extLst>
                </a:gridCol>
                <a:gridCol w="3452529">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45915">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United Curriculum" pitchFamily="2" charset="0"/>
                          <a:ea typeface="Calibri" panose="020F0502020204030204" pitchFamily="34" charset="0"/>
                          <a:cs typeface="Times New Roman" panose="02020603050405020304" pitchFamily="18" charset="0"/>
                        </a:rPr>
                        <a:t>Discussion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b="0">
                          <a:solidFill>
                            <a:schemeClr val="bg1"/>
                          </a:solidFill>
                          <a:effectLst/>
                          <a:latin typeface="United Curriculum" pitchFamily="2" charset="0"/>
                          <a:ea typeface="Calibri" panose="020F0502020204030204" pitchFamily="34" charset="0"/>
                          <a:cs typeface="Times New Roman" panose="02020603050405020304" pitchFamily="18" charset="0"/>
                        </a:rPr>
                        <a:t>(3 weeks)</a:t>
                      </a:r>
                    </a:p>
                    <a:p>
                      <a:pPr algn="ctr">
                        <a:lnSpc>
                          <a:spcPct val="100000"/>
                        </a:lnSpc>
                        <a:spcAft>
                          <a:spcPts val="600"/>
                        </a:spcAft>
                      </a:pPr>
                      <a:endParaRPr lang="en-GB" sz="95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In this unit, pupils will learn about discussions, broadening their knowledge of very formal speech and writing structures and vocabulary.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build on their existing knowledge of debate and argument, learning about the structure, roles and rules of official formal discussions, and developing their knowledge of rhetorical devices.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Pupils will apply their learning by creating written balanced arguments on important real-world topics of their choice, and participating in verbal debates with similar themes.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latin typeface="Roboto" panose="02000000000000000000" pitchFamily="2" charset="0"/>
                          <a:ea typeface="Roboto" panose="02000000000000000000" pitchFamily="2" charset="0"/>
                        </a:rPr>
                        <a:t>What is Right and Wrong? Who Decides? Where Do Values Come From? And Other Big Questions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r>
                        <a:rPr lang="en-US" sz="800" i="1">
                          <a:solidFill>
                            <a:schemeClr val="bg1"/>
                          </a:solidFill>
                          <a:latin typeface="Roboto" panose="02000000000000000000" pitchFamily="2" charset="0"/>
                          <a:ea typeface="Roboto" panose="02000000000000000000" pitchFamily="2" charset="0"/>
                        </a:rPr>
                        <a:t> Michael Rosen &amp; Annemarie Young</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Model text included: ‘</a:t>
                      </a:r>
                      <a:r>
                        <a:rPr lang="en-US" sz="800" b="0" i="1">
                          <a:solidFill>
                            <a:schemeClr val="bg1"/>
                          </a:solidFill>
                          <a:latin typeface="Roboto" panose="02000000000000000000" pitchFamily="2" charset="0"/>
                          <a:ea typeface="Roboto" panose="02000000000000000000" pitchFamily="2" charset="0"/>
                        </a:rPr>
                        <a:t>Are Professional Athletes Overpaid?’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lvl="0" indent="-85725" fontAlgn="auto">
                        <a:spcBef>
                          <a:spcPts val="0"/>
                        </a:spcBef>
                        <a:spcAft>
                          <a:spcPts val="300"/>
                        </a:spcAft>
                        <a:buFont typeface="Arial" panose="020B0604020202020204" pitchFamily="34" charset="0"/>
                        <a:buChar char="•"/>
                        <a:defRPr/>
                      </a:pPr>
                      <a:r>
                        <a:rPr lang="en-US" sz="800">
                          <a:solidFill>
                            <a:schemeClr val="bg1"/>
                          </a:solidFill>
                          <a:latin typeface="Roboto" panose="02000000000000000000" pitchFamily="2" charset="0"/>
                          <a:ea typeface="Roboto" panose="02000000000000000000" pitchFamily="2" charset="0"/>
                        </a:rPr>
                        <a:t>Use language that reflects a good understanding of the difference between informal and formal speech and writing, in line with the audience and purpose (e.g. ‘ask for’ vs ‘request’; ‘go in’ vs ‘enter’) </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Show a good understanding of very formal speech and writing structures (e.g. through the use of subjunctive forms)</a:t>
                      </a:r>
                      <a:endPar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careful choices in vocabulary and grammar to enhance meaning and effect on the reader (e.g. repeating particular words for emphasis; using emotive language to persuade) </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connections within and across paragraphs using a wide range of cohesive devices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sentences with different forms (i.e. statement, question, exclamation, command)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Using capital letters, full stops, question marks and exclamation marks to demarcate sentences correctly (Y2)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(Y4)</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cs typeface="+mn-cs"/>
                        </a:rPr>
                        <a:t>Use adverbs (e.g. perhaps, surely) and modal verbs e.g. should, might, will) to show how likely something is (Y5)</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r h="1523870">
                <a:tc>
                  <a:txBody>
                    <a:bodyPr/>
                    <a:lstStyle/>
                    <a:p>
                      <a:pPr algn="ctr">
                        <a:spcAft>
                          <a:spcPts val="600"/>
                        </a:spcAft>
                      </a:pPr>
                      <a:r>
                        <a:rPr lang="en-US" sz="950" b="1" i="0">
                          <a:solidFill>
                            <a:schemeClr val="bg1"/>
                          </a:solidFill>
                          <a:latin typeface="United Curriculum" pitchFamily="2" charset="0"/>
                        </a:rPr>
                        <a:t>Narrative Non-fiction:</a:t>
                      </a:r>
                    </a:p>
                    <a:p>
                      <a:pPr algn="ctr">
                        <a:spcAft>
                          <a:spcPts val="600"/>
                        </a:spcAft>
                      </a:pPr>
                      <a:r>
                        <a:rPr lang="en-US" sz="900" b="0" i="0" u="none" strike="noStrike" baseline="0">
                          <a:solidFill>
                            <a:schemeClr val="bg1"/>
                          </a:solidFill>
                          <a:latin typeface="United Curriculum" pitchFamily="2" charset="0"/>
                        </a:rPr>
                        <a:t>(2 weeks)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explore narrative non-fiction as a dual-purpose writing genre, examining how factual information can be conveyed through story writing. </a:t>
                      </a:r>
                    </a:p>
                    <a:p>
                      <a:pPr>
                        <a:spcAft>
                          <a:spcPts val="600"/>
                        </a:spcAft>
                      </a:pPr>
                      <a:r>
                        <a:rPr lang="en-US" sz="800">
                          <a:solidFill>
                            <a:schemeClr val="bg1"/>
                          </a:solidFill>
                          <a:latin typeface="Roboto" panose="02000000000000000000" pitchFamily="2" charset="0"/>
                          <a:ea typeface="Roboto" panose="02000000000000000000" pitchFamily="2" charset="0"/>
                        </a:rPr>
                        <a:t>Pupils will learn how to maintain the balance between using imagination to write entertaining narrative, and the ethical responsibility of staying true to the facts. </a:t>
                      </a:r>
                    </a:p>
                    <a:p>
                      <a:pPr>
                        <a:spcAft>
                          <a:spcPts val="600"/>
                        </a:spcAft>
                      </a:pPr>
                      <a:r>
                        <a:rPr lang="en-US" sz="800">
                          <a:solidFill>
                            <a:schemeClr val="bg1"/>
                          </a:solidFill>
                          <a:latin typeface="Roboto" panose="02000000000000000000" pitchFamily="2" charset="0"/>
                          <a:ea typeface="Roboto" panose="02000000000000000000" pitchFamily="2" charset="0"/>
                        </a:rPr>
                        <a:t>They will create their own narrative non-fiction texts, choosing their own subject matter and audience, telling a story that both informs and entertains their reader.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u="none" strike="noStrike" baseline="0">
                          <a:solidFill>
                            <a:schemeClr val="bg1"/>
                          </a:solidFill>
                          <a:latin typeface="Roboto" panose="02000000000000000000" pitchFamily="2" charset="0"/>
                          <a:ea typeface="Roboto" panose="02000000000000000000" pitchFamily="2" charset="0"/>
                        </a:rPr>
                        <a:t>Moth - An Evolution Story/ Fox - A Circle of Life Story – Isabel Thomas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 reader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Show an understanding of nuances of language in vocabulary choices (e.g. miniscule vs small; shuffled vs walked)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sentences with different forms (i.e. statement, question, exclamation, command) (Y2)</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sentences correctly (Y2)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Use hyphens to avoid ambiguity (e.g. man-eating shark vs man eating shark) (Y6)</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expanded noun phrases to convey complicated information concisely (Y5)</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connections within and across paragraphs using a wide range of cohesive devices (Y6)</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Spring 3/3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Spring 3 / 3</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6083049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1088102800"/>
              </p:ext>
            </p:extLst>
          </p:nvPr>
        </p:nvGraphicFramePr>
        <p:xfrm>
          <a:off x="232406" y="893430"/>
          <a:ext cx="9185914" cy="342900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1014669821"/>
                    </a:ext>
                  </a:extLst>
                </a:gridCol>
                <a:gridCol w="2087510">
                  <a:extLst>
                    <a:ext uri="{9D8B030D-6E8A-4147-A177-3AD203B41FA5}">
                      <a16:colId xmlns:a16="http://schemas.microsoft.com/office/drawing/2014/main" val="247776695"/>
                    </a:ext>
                  </a:extLst>
                </a:gridCol>
                <a:gridCol w="1022684">
                  <a:extLst>
                    <a:ext uri="{9D8B030D-6E8A-4147-A177-3AD203B41FA5}">
                      <a16:colId xmlns:a16="http://schemas.microsoft.com/office/drawing/2014/main" val="3380293508"/>
                    </a:ext>
                  </a:extLst>
                </a:gridCol>
                <a:gridCol w="1699260">
                  <a:extLst>
                    <a:ext uri="{9D8B030D-6E8A-4147-A177-3AD203B41FA5}">
                      <a16:colId xmlns:a16="http://schemas.microsoft.com/office/drawing/2014/main" val="2902844172"/>
                    </a:ext>
                  </a:extLst>
                </a:gridCol>
                <a:gridCol w="337566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566096">
                <a:tc>
                  <a:txBody>
                    <a:bodyPr/>
                    <a:lstStyle/>
                    <a:p>
                      <a:pPr algn="ctr">
                        <a:lnSpc>
                          <a:spcPct val="100000"/>
                        </a:lnSpc>
                        <a:spcAft>
                          <a:spcPts val="600"/>
                        </a:spcAft>
                      </a:pPr>
                      <a:r>
                        <a:rPr lang="en-US" sz="950" b="1">
                          <a:solidFill>
                            <a:schemeClr val="bg1"/>
                          </a:solidFill>
                          <a:effectLst/>
                          <a:latin typeface="United Curriculum" pitchFamily="2" charset="0"/>
                          <a:cs typeface="Times New Roman" panose="02020603050405020304" pitchFamily="18" charset="0"/>
                        </a:rPr>
                        <a:t>Narrative</a:t>
                      </a:r>
                      <a:r>
                        <a:rPr lang="en-US" sz="950">
                          <a:solidFill>
                            <a:schemeClr val="bg1"/>
                          </a:solidFill>
                          <a:effectLst/>
                          <a:latin typeface="United Curriculum" pitchFamily="2" charset="0"/>
                          <a:cs typeface="Times New Roman" panose="02020603050405020304" pitchFamily="18" charset="0"/>
                        </a:rPr>
                        <a:t>: Traditional Tales</a:t>
                      </a:r>
                    </a:p>
                    <a:p>
                      <a:pPr algn="ctr">
                        <a:lnSpc>
                          <a:spcPct val="100000"/>
                        </a:lnSpc>
                        <a:spcAft>
                          <a:spcPts val="600"/>
                        </a:spcAft>
                      </a:pPr>
                      <a:r>
                        <a:rPr lang="en-US" sz="900" b="0">
                          <a:solidFill>
                            <a:schemeClr val="bg1"/>
                          </a:solidFill>
                          <a:effectLst/>
                          <a:latin typeface="United Curriculum" pitchFamily="2" charset="0"/>
                          <a:cs typeface="Times New Roman" panose="02020603050405020304" pitchFamily="18" charset="0"/>
                        </a:rPr>
                        <a:t>(2 weeks)</a:t>
                      </a:r>
                      <a:endParaRPr lang="en-GB" sz="900" b="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share a range of fairy tales from </a:t>
                      </a:r>
                      <a:r>
                        <a:rPr lang="en-US" sz="800" b="0" i="1">
                          <a:solidFill>
                            <a:schemeClr val="bg1"/>
                          </a:solidFill>
                          <a:latin typeface="Roboto" panose="02000000000000000000" pitchFamily="2" charset="0"/>
                          <a:ea typeface="Roboto" panose="02000000000000000000" pitchFamily="2" charset="0"/>
                        </a:rPr>
                        <a:t>Grimm Tales: For Young and Old</a:t>
                      </a:r>
                      <a:r>
                        <a:rPr lang="en-US" sz="800" b="0">
                          <a:solidFill>
                            <a:schemeClr val="bg1"/>
                          </a:solidFill>
                          <a:latin typeface="Roboto" panose="02000000000000000000" pitchFamily="2" charset="0"/>
                          <a:ea typeface="Roboto" panose="02000000000000000000" pitchFamily="2" charset="0"/>
                        </a:rPr>
                        <a:t> by Philip Pullman, examining their common features and structure, to </a:t>
                      </a:r>
                      <a:r>
                        <a:rPr lang="en-US" sz="800">
                          <a:solidFill>
                            <a:schemeClr val="bg1"/>
                          </a:solidFill>
                          <a:latin typeface="Roboto" panose="02000000000000000000" pitchFamily="2" charset="0"/>
                          <a:ea typeface="Roboto" panose="02000000000000000000" pitchFamily="2" charset="0"/>
                        </a:rPr>
                        <a:t>create their own fairy tale, planning for a balance of dialogue and narrative and using devices to advance the action quickly.</a:t>
                      </a:r>
                      <a:endParaRPr lang="en-US" sz="800">
                        <a:solidFill>
                          <a:schemeClr val="bg1"/>
                        </a:solidFill>
                        <a:highlight>
                          <a:srgbClr val="FFFF00"/>
                        </a:highlight>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cs typeface="+mn-cs"/>
                        </a:rPr>
                        <a:t>They will also review different ways in which to create vivid characters and settings, focusing on how their choices in vocabulary, grammar and punctuation can develop atmosphere and have the desired effect on their reader.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Grimm Tales: For Young and Old</a:t>
                      </a:r>
                      <a:r>
                        <a:rPr lang="en-US" sz="800" b="0">
                          <a:solidFill>
                            <a:schemeClr val="bg1"/>
                          </a:solidFill>
                          <a:latin typeface="Roboto" panose="02000000000000000000" pitchFamily="2" charset="0"/>
                          <a:ea typeface="Roboto" panose="02000000000000000000" pitchFamily="2" charset="0"/>
                        </a:rPr>
                        <a:t> – Philip Pullman</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i="0">
                        <a:solidFill>
                          <a:schemeClr val="accent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connections within and across paragraphs using a wide range of cohesive devices </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 reader (e.g. building suspense through short sentences; repeating particular words for emphasis)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dialogue as a tool to convey character (i.e. demonstrate a character's personality or feelings through what they say) and advance the action (i.e. use speech to actually move the story forward not just to show what a character is saying)</a:t>
                      </a:r>
                    </a:p>
                    <a:p>
                      <a:pPr marL="72000" indent="-72000">
                        <a:lnSpc>
                          <a:spcPct val="100000"/>
                        </a:lnSpc>
                        <a:spcBef>
                          <a:spcPts val="0"/>
                        </a:spcBef>
                        <a:spcAft>
                          <a:spcPts val="300"/>
                        </a:spcAft>
                        <a:buFont typeface="Arial" panose="020B0604020202020204" pitchFamily="34" charset="0"/>
                        <a:buChar char="•"/>
                      </a:pPr>
                      <a:endParaRPr lang="en-US" sz="800">
                        <a:solidFill>
                          <a:schemeClr val="bg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Describe settings, characters and atmosphere in sufficient detail to create a vivid picture for the reader (Y6)</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prepositional phrases (Y4)</a:t>
                      </a:r>
                      <a:endParaRPr lang="en-US" sz="800" b="1">
                        <a:solidFill>
                          <a:schemeClr val="bg1"/>
                        </a:solidFill>
                        <a:latin typeface="Roboto" panose="02000000000000000000" pitchFamily="2" charset="0"/>
                        <a:ea typeface="Roboto" panose="02000000000000000000" pitchFamily="2" charset="0"/>
                      </a:endParaRP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relative pronouns to add an additional clause about a noun (Y5)</a:t>
                      </a:r>
                    </a:p>
                    <a:p>
                      <a:pPr marL="72000" indent="-72000">
                        <a:lnSpc>
                          <a:spcPct val="100000"/>
                        </a:lnSpc>
                        <a:spcBef>
                          <a:spcPts val="0"/>
                        </a:spcBef>
                        <a:spcAft>
                          <a:spcPts val="300"/>
                        </a:spcAft>
                        <a:buFont typeface="Arial" panose="020B0604020202020204" pitchFamily="34" charset="0"/>
                        <a:buChar char="•"/>
                      </a:pPr>
                      <a:r>
                        <a:rPr lang="en-US" sz="80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Use verb tenses consistently and correctly throughout a piece of writing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Organise ideas into paragraphs around a theme in fiction (e.g. new paragraphs for a change in time or place)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Carefully choose appropriate nouns and pronouns to create cohesion and avoid repetition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Express time, place and cause using conjunctions, adverbs, prepositions and adverbials (Y3/4)</a:t>
                      </a: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910873915"/>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Summer 1/3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1 / 4</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8594538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3123679611"/>
              </p:ext>
            </p:extLst>
          </p:nvPr>
        </p:nvGraphicFramePr>
        <p:xfrm>
          <a:off x="232406" y="893430"/>
          <a:ext cx="9185914" cy="3512820"/>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1014669821"/>
                    </a:ext>
                  </a:extLst>
                </a:gridCol>
                <a:gridCol w="2168362">
                  <a:extLst>
                    <a:ext uri="{9D8B030D-6E8A-4147-A177-3AD203B41FA5}">
                      <a16:colId xmlns:a16="http://schemas.microsoft.com/office/drawing/2014/main" val="247776695"/>
                    </a:ext>
                  </a:extLst>
                </a:gridCol>
                <a:gridCol w="1024128">
                  <a:extLst>
                    <a:ext uri="{9D8B030D-6E8A-4147-A177-3AD203B41FA5}">
                      <a16:colId xmlns:a16="http://schemas.microsoft.com/office/drawing/2014/main" val="3380293508"/>
                    </a:ext>
                  </a:extLst>
                </a:gridCol>
                <a:gridCol w="1700784">
                  <a:extLst>
                    <a:ext uri="{9D8B030D-6E8A-4147-A177-3AD203B41FA5}">
                      <a16:colId xmlns:a16="http://schemas.microsoft.com/office/drawing/2014/main" val="2902844172"/>
                    </a:ext>
                  </a:extLst>
                </a:gridCol>
                <a:gridCol w="329184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94706">
                <a:tc>
                  <a:txBody>
                    <a:bodyPr/>
                    <a:lstStyle/>
                    <a:p>
                      <a:pPr algn="ctr">
                        <a:lnSpc>
                          <a:spcPct val="100000"/>
                        </a:lnSpc>
                        <a:spcAft>
                          <a:spcPts val="600"/>
                        </a:spcAft>
                      </a:pPr>
                      <a:r>
                        <a:rPr lang="en-US" sz="900" b="1">
                          <a:solidFill>
                            <a:schemeClr val="bg1"/>
                          </a:solidFill>
                          <a:effectLst/>
                          <a:latin typeface="United Curriculum" pitchFamily="2" charset="0"/>
                          <a:cs typeface="Times New Roman" panose="02020603050405020304" pitchFamily="18" charset="0"/>
                        </a:rPr>
                        <a:t>Writing to Inform</a:t>
                      </a:r>
                      <a:r>
                        <a:rPr lang="en-US" sz="900">
                          <a:solidFill>
                            <a:schemeClr val="bg1"/>
                          </a:solidFill>
                          <a:effectLst/>
                          <a:latin typeface="United Curriculum" pitchFamily="2" charset="0"/>
                          <a:cs typeface="Times New Roman" panose="02020603050405020304" pitchFamily="18" charset="0"/>
                        </a:rPr>
                        <a:t> </a:t>
                      </a:r>
                    </a:p>
                    <a:p>
                      <a:pPr algn="ctr">
                        <a:lnSpc>
                          <a:spcPct val="100000"/>
                        </a:lnSpc>
                        <a:spcAft>
                          <a:spcPts val="600"/>
                        </a:spcAft>
                      </a:pPr>
                      <a:r>
                        <a:rPr lang="en-US" sz="800" b="0">
                          <a:solidFill>
                            <a:schemeClr val="bg1"/>
                          </a:solidFill>
                          <a:effectLst/>
                          <a:latin typeface="United Curriculum" pitchFamily="2" charset="0"/>
                          <a:cs typeface="Times New Roman" panose="02020603050405020304" pitchFamily="18" charset="0"/>
                        </a:rPr>
                        <a:t>(2 weeks)</a:t>
                      </a:r>
                      <a:endParaRPr lang="en-GB" sz="800" b="0">
                        <a:solidFill>
                          <a:schemeClr val="bg1"/>
                        </a:solidFill>
                        <a:latin typeface="United Curriculum" pitchFamily="2" charset="0"/>
                      </a:endParaRPr>
                    </a:p>
                    <a:p>
                      <a:pPr algn="ctr">
                        <a:lnSpc>
                          <a:spcPct val="100000"/>
                        </a:lnSpc>
                        <a:spcAft>
                          <a:spcPts val="600"/>
                        </a:spcAft>
                      </a:pPr>
                      <a:endParaRPr lang="en-GB" sz="900" b="0">
                        <a:solidFill>
                          <a:schemeClr val="bg1"/>
                        </a:solidFill>
                        <a:latin typeface="United Curriculum" pitchFamily="2"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a:solidFill>
                            <a:schemeClr val="bg1"/>
                          </a:solidFill>
                          <a:latin typeface="Roboto" panose="02000000000000000000" pitchFamily="2" charset="0"/>
                          <a:ea typeface="Roboto" panose="02000000000000000000" pitchFamily="2" charset="0"/>
                        </a:rPr>
                        <a:t>In this unit, pupils will develop their understanding of the different ways in which non-fiction texts can be organised and presented. </a:t>
                      </a:r>
                    </a:p>
                    <a:p>
                      <a:pPr>
                        <a:spcAft>
                          <a:spcPts val="600"/>
                        </a:spcAft>
                      </a:pPr>
                      <a:r>
                        <a:rPr lang="en-US" sz="800">
                          <a:solidFill>
                            <a:schemeClr val="bg1"/>
                          </a:solidFill>
                          <a:latin typeface="Roboto" panose="02000000000000000000" pitchFamily="2" charset="0"/>
                          <a:ea typeface="Roboto" panose="02000000000000000000" pitchFamily="2" charset="0"/>
                        </a:rPr>
                        <a:t>They will explore two non-fiction texts with a shared theme, examining how similar material has been presented using different language, grammar and layout devices.</a:t>
                      </a:r>
                    </a:p>
                    <a:p>
                      <a:pPr>
                        <a:spcAft>
                          <a:spcPts val="600"/>
                        </a:spcAft>
                      </a:pPr>
                      <a:r>
                        <a:rPr lang="en-US" sz="800">
                          <a:solidFill>
                            <a:schemeClr val="bg1"/>
                          </a:solidFill>
                          <a:latin typeface="Roboto" panose="02000000000000000000" pitchFamily="2" charset="0"/>
                          <a:ea typeface="Roboto" panose="02000000000000000000" pitchFamily="2" charset="0"/>
                        </a:rPr>
                        <a:t>Pupils will apply their learning to creating their own piece of informative writing on ‘conservation’, making decisions about how to present and organise their writing to enhance meaning and maximise the effect on their reader.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latin typeface="Roboto" panose="02000000000000000000" pitchFamily="2" charset="0"/>
                          <a:ea typeface="Roboto" panose="02000000000000000000" pitchFamily="2" charset="0"/>
                        </a:rPr>
                        <a:t>The Tigers' Tale: A conservation story</a:t>
                      </a:r>
                      <a:r>
                        <a:rPr lang="en-US" sz="800" b="0" i="0">
                          <a:solidFill>
                            <a:schemeClr val="bg1"/>
                          </a:solidFill>
                          <a:latin typeface="Roboto" panose="02000000000000000000" pitchFamily="2" charset="0"/>
                          <a:ea typeface="Roboto" panose="02000000000000000000" pitchFamily="2" charset="0"/>
                        </a:rPr>
                        <a:t> – Catherine Barr</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0" i="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0" i="1">
                          <a:solidFill>
                            <a:schemeClr val="bg1"/>
                          </a:solidFill>
                          <a:latin typeface="Roboto" panose="02000000000000000000" pitchFamily="2" charset="0"/>
                          <a:ea typeface="Roboto" panose="02000000000000000000" pitchFamily="2" charset="0"/>
                        </a:rPr>
                        <a:t>The Big Picture: Wildlife Conservation – </a:t>
                      </a:r>
                      <a:r>
                        <a:rPr lang="en-US" sz="800" b="0" i="0">
                          <a:solidFill>
                            <a:schemeClr val="bg1"/>
                          </a:solidFill>
                          <a:latin typeface="Roboto" panose="02000000000000000000" pitchFamily="2" charset="0"/>
                          <a:ea typeface="Roboto" panose="02000000000000000000" pitchFamily="2" charset="0"/>
                        </a:rPr>
                        <a:t>Lyn Coutts</a:t>
                      </a:r>
                      <a:endParaRPr lang="en-US" sz="800" b="0" i="0">
                        <a:solidFill>
                          <a:schemeClr val="bg1"/>
                        </a:solidFill>
                        <a:highlight>
                          <a:srgbClr val="FFFF00"/>
                        </a:highlight>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 reader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Show an understanding of nuances of language in vocabulary choices (e.g. miniscule vs small; shuffled vs walked).</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Use a range of different layout devices to structure writing (e.g. columns, bullets, tables, headings) </a:t>
                      </a:r>
                      <a:endParaRPr lang="en-US"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Use language and structures that reflect a good understanding of the difference between informal and formal speech and writing, in line with the audience and purpose (Y6)</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err="1">
                          <a:solidFill>
                            <a:schemeClr val="bg1"/>
                          </a:solidFill>
                          <a:latin typeface="Roboto" panose="02000000000000000000" pitchFamily="2" charset="0"/>
                          <a:ea typeface="Roboto" panose="02000000000000000000" pitchFamily="2" charset="0"/>
                        </a:rPr>
                        <a:t>Organise</a:t>
                      </a:r>
                      <a:r>
                        <a:rPr lang="en-US" sz="800" b="0">
                          <a:solidFill>
                            <a:schemeClr val="bg1"/>
                          </a:solidFill>
                          <a:latin typeface="Roboto" panose="02000000000000000000" pitchFamily="2" charset="0"/>
                          <a:ea typeface="Roboto" panose="02000000000000000000" pitchFamily="2" charset="0"/>
                        </a:rPr>
                        <a:t> ideas into paragraphs around a theme (Y4)</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Use expanded noun phrases to convey complicated information concisely (Y5)</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Use verb tenses consistently and correctly throughout a piece of writing (Y5)</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Make connections within and across paragraphs using a wide range of cohesive devices (Y6)</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Use relative pronouns to add an additional clause about a noun (Y5)</a:t>
                      </a:r>
                    </a:p>
                    <a:p>
                      <a:pPr marL="85725" marR="0" lvl="0" indent="-85725"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b="0">
                          <a:solidFill>
                            <a:schemeClr val="bg1"/>
                          </a:solidFill>
                          <a:latin typeface="Roboto" panose="02000000000000000000" pitchFamily="2" charset="0"/>
                          <a:ea typeface="Roboto" panose="02000000000000000000" pitchFamily="2" charset="0"/>
                        </a:rPr>
                        <a:t>Use brackets, dashes and commas to add additional information, explanation or afterthought to a sentence without affecting its sense or meaning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hyphens and commas to clarify meaning and avoid ambiguity (e.g. man-eating shark vs man eating shark; let’s eat Grandma vs. let’s eat, Grandma) (Y6)</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semi-colons to mark the boundary between independent clauses (e.g. 'It's raining; I'm fed up’) (Y6)</a:t>
                      </a:r>
                      <a:endParaRPr lang="en-US" sz="800" b="0">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74470276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Summer 2/3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2 / 4</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3407274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8A862-45B9-73A5-C884-A9AB62E659F3}"/>
            </a:ext>
          </a:extLst>
        </p:cNvPr>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533E4FF6-3636-A115-CB14-93D7CFC704A2}"/>
              </a:ext>
            </a:extLst>
          </p:cNvPr>
          <p:cNvGraphicFramePr>
            <a:graphicFrameLocks noGrp="1"/>
          </p:cNvGraphicFramePr>
          <p:nvPr>
            <p:extLst>
              <p:ext uri="{D42A27DB-BD31-4B8C-83A1-F6EECF244321}">
                <p14:modId xmlns:p14="http://schemas.microsoft.com/office/powerpoint/2010/main" val="431219111"/>
              </p:ext>
            </p:extLst>
          </p:nvPr>
        </p:nvGraphicFramePr>
        <p:xfrm>
          <a:off x="232406" y="893430"/>
          <a:ext cx="9185914" cy="4829346"/>
        </p:xfrm>
        <a:graphic>
          <a:graphicData uri="http://schemas.openxmlformats.org/drawingml/2006/table">
            <a:tbl>
              <a:tblPr firstRow="1" bandRow="1">
                <a:tableStyleId>{5940675A-B579-460E-94D1-54222C63F5DA}</a:tableStyleId>
              </a:tblPr>
              <a:tblGrid>
                <a:gridCol w="1000800">
                  <a:extLst>
                    <a:ext uri="{9D8B030D-6E8A-4147-A177-3AD203B41FA5}">
                      <a16:colId xmlns:a16="http://schemas.microsoft.com/office/drawing/2014/main" val="1014669821"/>
                    </a:ext>
                  </a:extLst>
                </a:gridCol>
                <a:gridCol w="2168362">
                  <a:extLst>
                    <a:ext uri="{9D8B030D-6E8A-4147-A177-3AD203B41FA5}">
                      <a16:colId xmlns:a16="http://schemas.microsoft.com/office/drawing/2014/main" val="247776695"/>
                    </a:ext>
                  </a:extLst>
                </a:gridCol>
                <a:gridCol w="1024128">
                  <a:extLst>
                    <a:ext uri="{9D8B030D-6E8A-4147-A177-3AD203B41FA5}">
                      <a16:colId xmlns:a16="http://schemas.microsoft.com/office/drawing/2014/main" val="3380293508"/>
                    </a:ext>
                  </a:extLst>
                </a:gridCol>
                <a:gridCol w="1700784">
                  <a:extLst>
                    <a:ext uri="{9D8B030D-6E8A-4147-A177-3AD203B41FA5}">
                      <a16:colId xmlns:a16="http://schemas.microsoft.com/office/drawing/2014/main" val="2902844172"/>
                    </a:ext>
                  </a:extLst>
                </a:gridCol>
                <a:gridCol w="3291840">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994706">
                <a:tc>
                  <a:txBody>
                    <a:bodyPr/>
                    <a:lstStyle/>
                    <a:p>
                      <a:pPr algn="ctr">
                        <a:lnSpc>
                          <a:spcPct val="100000"/>
                        </a:lnSpc>
                        <a:spcAft>
                          <a:spcPts val="600"/>
                        </a:spcAft>
                      </a:pPr>
                      <a:endParaRPr lang="en-US" sz="10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600"/>
                        </a:spcAft>
                      </a:pPr>
                      <a:r>
                        <a:rPr lang="en-US" sz="950" b="1">
                          <a:solidFill>
                            <a:schemeClr val="bg1"/>
                          </a:solidFill>
                          <a:effectLst/>
                          <a:latin typeface="United Curriculum" pitchFamily="2" charset="0"/>
                          <a:ea typeface="Calibri" panose="020F0502020204030204" pitchFamily="34" charset="0"/>
                          <a:cs typeface="Times New Roman" panose="02020603050405020304" pitchFamily="18" charset="0"/>
                        </a:rPr>
                        <a:t>Modern Retellings</a:t>
                      </a:r>
                      <a:r>
                        <a:rPr lang="en-US" sz="950">
                          <a:solidFill>
                            <a:schemeClr val="bg1"/>
                          </a:solidFill>
                          <a:effectLst/>
                          <a:latin typeface="United Curriculum" pitchFamily="2" charset="0"/>
                          <a:ea typeface="Calibri" panose="020F0502020204030204" pitchFamily="34" charset="0"/>
                          <a:cs typeface="Times New Roman" panose="02020603050405020304" pitchFamily="18" charset="0"/>
                        </a:rPr>
                        <a:t>: Shakespeare</a:t>
                      </a:r>
                    </a:p>
                    <a:p>
                      <a:pPr algn="ctr">
                        <a:lnSpc>
                          <a:spcPct val="100000"/>
                        </a:lnSpc>
                        <a:spcAft>
                          <a:spcPts val="600"/>
                        </a:spcAft>
                      </a:pPr>
                      <a:r>
                        <a:rPr lang="en-US" sz="900" b="0">
                          <a:solidFill>
                            <a:schemeClr val="bg1"/>
                          </a:solidFill>
                          <a:effectLst/>
                          <a:latin typeface="United Curriculum" pitchFamily="2" charset="0"/>
                          <a:ea typeface="Calibri" panose="020F0502020204030204" pitchFamily="34" charset="0"/>
                          <a:cs typeface="Times New Roman" panose="02020603050405020304" pitchFamily="18" charset="0"/>
                        </a:rPr>
                        <a:t>(2 weeks)</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unit, pupils will become familiar with the works of William Shakespeare. They will explore retellings of some of his most famous comedy and tragedy plays, summarising their complex plots and examining recurring themes, settings and character attributes.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learn about, and experiment with, Shakespearean language, comparing extracts from his original works to modern-day speech and writing and  examining their differing levels of formality. They will review the ways in which atmosphere can be built, and how dialogue can be used to advance a plot and to convey character.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Pupils will apply their learning to planning and writing their own retelling of a Shakespeare classic.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a:t>
                      </a:r>
                      <a:r>
                        <a:rPr lang="en-GB" sz="800" b="1" i="0">
                          <a:solidFill>
                            <a:schemeClr val="bg1"/>
                          </a:solidFill>
                          <a:effectLst/>
                          <a:latin typeface="Roboto" panose="02000000000000000000" pitchFamily="2" charset="0"/>
                          <a:ea typeface="Roboto" panose="02000000000000000000" pitchFamily="2" charset="0"/>
                        </a:rPr>
                        <a:t> </a:t>
                      </a:r>
                      <a:r>
                        <a:rPr lang="en-GB" sz="800" i="1">
                          <a:solidFill>
                            <a:schemeClr val="bg1"/>
                          </a:solidFill>
                          <a:effectLst/>
                          <a:latin typeface="Roboto" panose="02000000000000000000" pitchFamily="2" charset="0"/>
                          <a:ea typeface="Roboto" panose="02000000000000000000" pitchFamily="2" charset="0"/>
                        </a:rPr>
                        <a:t>Mr William Shakespeare’s Plays – Marcia Williams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Describe settings, characters and atmosphere in sufficient detail to create a vivid picture for the reader</a:t>
                      </a:r>
                    </a:p>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dialogue as a tool to convey character (i.e. demonstrate a character's personality or feelings through what they say) and advance the action (i.e. use speech to actually move the story forward not just to show what a character is saying)</a:t>
                      </a:r>
                    </a:p>
                    <a:p>
                      <a:pPr marL="72000" marR="0" lvl="0" indent="-72000" algn="l" defTabSz="914400" rtl="0" eaLnBrk="1" fontAlgn="auto" latinLnBrk="0" hangingPunct="1">
                        <a:lnSpc>
                          <a:spcPct val="107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To understand the differences between informal and formal speech and writing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sentences with different forms (Y2)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capital letters, full stops, question marks and exclamation marks to demarcate most sentences correctly (Y2)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Add specific detail to nouns using precise adjectives, nouns and preposition phrases (Y4)</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verb tenses consistently and correctly throughout a piece of writing (Y5)</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inverted commas with consistent accuracy and the related punctuation rules to indicate direct speech (Y4)</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479182804"/>
                  </a:ext>
                </a:extLst>
              </a:tr>
              <a:tr h="1994706">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a:solidFill>
                            <a:schemeClr val="bg1"/>
                          </a:solidFill>
                          <a:effectLst/>
                          <a:latin typeface="United Curriculum" pitchFamily="2" charset="0"/>
                          <a:cs typeface="Times New Roman" panose="02020603050405020304" pitchFamily="18" charset="0"/>
                        </a:rPr>
                        <a:t>Class Anthology: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a:solidFill>
                            <a:schemeClr val="bg1"/>
                          </a:solidFill>
                          <a:effectLst/>
                          <a:latin typeface="United Curriculum" pitchFamily="2" charset="0"/>
                          <a:cs typeface="Times New Roman" panose="02020603050405020304" pitchFamily="18" charset="0"/>
                        </a:rPr>
                        <a:t>(3 weeks)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latin typeface="United Curriculum" pitchFamily="2" charset="0"/>
                          <a:cs typeface="Times New Roman" panose="02020603050405020304" pitchFamily="18" charset="0"/>
                        </a:rPr>
                        <a:t> </a:t>
                      </a:r>
                      <a:r>
                        <a:rPr lang="en-US" sz="900" b="0" i="0">
                          <a:solidFill>
                            <a:schemeClr val="tx1"/>
                          </a:solidFill>
                          <a:effectLst/>
                          <a:highlight>
                            <a:srgbClr val="3E9C64"/>
                          </a:highlight>
                          <a:latin typeface="United Curriculum" pitchFamily="2" charset="0"/>
                          <a:cs typeface="Times New Roman" panose="02020603050405020304" pitchFamily="18" charset="0"/>
                        </a:rPr>
                        <a:t>POETRY LINK</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 this pupil-led unit, the class will share a variety of texts with the shared theme of ‘hope’.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Inspired by what they have read, and their own feelings and wider experiences, pupils will create a class anthology of short stories, poems, anecdotes and other texts, based on a shared theme of their choice.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a:solidFill>
                            <a:schemeClr val="bg1"/>
                          </a:solidFill>
                          <a:latin typeface="Roboto" panose="02000000000000000000" pitchFamily="2" charset="0"/>
                          <a:ea typeface="Roboto" panose="02000000000000000000" pitchFamily="2" charset="0"/>
                        </a:rPr>
                        <a:t>They will work both independently, and collaboratively with their peers, moved by their own thoughts and ideas as they reflect on their primary school journey, express who they are as individuals, and look ahead to their transition to Year 7.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Book of Hopes – Katherine Rundell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Write a wide range of text types, identifying their own purpose and audience and making decisions about the content based on these</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their reader </a:t>
                      </a: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During this writing unit, as pupils work independently,  teachers should use the opportunity to meet the specific needs of the pupils in their class by explicitly reviewing any Key Stage One or Key Stage Two writing objectives not yet met, through one-to-one, group or whole class conferencing. </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3109712213"/>
                  </a:ext>
                </a:extLst>
              </a:tr>
            </a:tbl>
          </a:graphicData>
        </a:graphic>
      </p:graphicFrame>
      <p:sp>
        <p:nvSpPr>
          <p:cNvPr id="9" name="Text Placeholder 2">
            <a:extLst>
              <a:ext uri="{FF2B5EF4-FFF2-40B4-BE49-F238E27FC236}">
                <a16:creationId xmlns:a16="http://schemas.microsoft.com/office/drawing/2014/main" id="{BBBCFD95-9CE1-6CC3-AF06-95073B530E85}"/>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6463706B-9697-91CB-86DA-8943A61FF6DA}"/>
              </a:ext>
            </a:extLst>
          </p:cNvPr>
          <p:cNvSpPr>
            <a:spLocks noGrp="1"/>
          </p:cNvSpPr>
          <p:nvPr>
            <p:ph type="body" sz="quarter" idx="11"/>
          </p:nvPr>
        </p:nvSpPr>
        <p:spPr/>
        <p:txBody>
          <a:bodyPr/>
          <a:lstStyle/>
          <a:p>
            <a:r>
              <a:rPr lang="en-US"/>
              <a:t>Year 6: Summer 2/3</a:t>
            </a:r>
            <a:endParaRPr lang="en-GB"/>
          </a:p>
        </p:txBody>
      </p:sp>
      <p:sp>
        <p:nvSpPr>
          <p:cNvPr id="10" name="Text Placeholder 2">
            <a:extLst>
              <a:ext uri="{FF2B5EF4-FFF2-40B4-BE49-F238E27FC236}">
                <a16:creationId xmlns:a16="http://schemas.microsoft.com/office/drawing/2014/main" id="{D7D858DC-0F54-DA83-B187-CAA8BB9652D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3 / 4</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5180345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25">
            <a:extLst>
              <a:ext uri="{FF2B5EF4-FFF2-40B4-BE49-F238E27FC236}">
                <a16:creationId xmlns:a16="http://schemas.microsoft.com/office/drawing/2014/main" id="{92052318-79FC-4967-A0C1-68BEEBF42F84}"/>
              </a:ext>
            </a:extLst>
          </p:cNvPr>
          <p:cNvGraphicFramePr>
            <a:graphicFrameLocks noGrp="1"/>
          </p:cNvGraphicFramePr>
          <p:nvPr>
            <p:extLst>
              <p:ext uri="{D42A27DB-BD31-4B8C-83A1-F6EECF244321}">
                <p14:modId xmlns:p14="http://schemas.microsoft.com/office/powerpoint/2010/main" val="791280786"/>
              </p:ext>
            </p:extLst>
          </p:nvPr>
        </p:nvGraphicFramePr>
        <p:xfrm>
          <a:off x="232406" y="893430"/>
          <a:ext cx="9175754" cy="2215709"/>
        </p:xfrm>
        <a:graphic>
          <a:graphicData uri="http://schemas.openxmlformats.org/drawingml/2006/table">
            <a:tbl>
              <a:tblPr firstRow="1" bandRow="1">
                <a:tableStyleId>{5940675A-B579-460E-94D1-54222C63F5DA}</a:tableStyleId>
              </a:tblPr>
              <a:tblGrid>
                <a:gridCol w="936000">
                  <a:extLst>
                    <a:ext uri="{9D8B030D-6E8A-4147-A177-3AD203B41FA5}">
                      <a16:colId xmlns:a16="http://schemas.microsoft.com/office/drawing/2014/main" val="1014669821"/>
                    </a:ext>
                  </a:extLst>
                </a:gridCol>
                <a:gridCol w="2517186">
                  <a:extLst>
                    <a:ext uri="{9D8B030D-6E8A-4147-A177-3AD203B41FA5}">
                      <a16:colId xmlns:a16="http://schemas.microsoft.com/office/drawing/2014/main" val="247776695"/>
                    </a:ext>
                  </a:extLst>
                </a:gridCol>
                <a:gridCol w="979714">
                  <a:extLst>
                    <a:ext uri="{9D8B030D-6E8A-4147-A177-3AD203B41FA5}">
                      <a16:colId xmlns:a16="http://schemas.microsoft.com/office/drawing/2014/main" val="3380293508"/>
                    </a:ext>
                  </a:extLst>
                </a:gridCol>
                <a:gridCol w="1866123">
                  <a:extLst>
                    <a:ext uri="{9D8B030D-6E8A-4147-A177-3AD203B41FA5}">
                      <a16:colId xmlns:a16="http://schemas.microsoft.com/office/drawing/2014/main" val="2902844172"/>
                    </a:ext>
                  </a:extLst>
                </a:gridCol>
                <a:gridCol w="2876731">
                  <a:extLst>
                    <a:ext uri="{9D8B030D-6E8A-4147-A177-3AD203B41FA5}">
                      <a16:colId xmlns:a16="http://schemas.microsoft.com/office/drawing/2014/main" val="2149459059"/>
                    </a:ext>
                  </a:extLst>
                </a:gridCol>
              </a:tblGrid>
              <a:tr h="395147">
                <a:tc>
                  <a:txBody>
                    <a:bodyPr/>
                    <a:lstStyle/>
                    <a:p>
                      <a:pPr algn="l">
                        <a:lnSpc>
                          <a:spcPct val="100000"/>
                        </a:lnSpc>
                        <a:spcAft>
                          <a:spcPts val="300"/>
                        </a:spcAft>
                      </a:pPr>
                      <a:endParaRPr lang="en-GB" sz="1050" b="1">
                        <a:solidFill>
                          <a:srgbClr val="000000"/>
                        </a:solidFill>
                        <a:latin typeface="Roboto" panose="02000000000000000000" pitchFamily="2" charset="0"/>
                        <a:ea typeface="Roboto" panose="02000000000000000000" pitchFamily="2" charset="0"/>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alpha val="60000"/>
                      </a:srgbClr>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Unit outcomes</a:t>
                      </a:r>
                      <a:endParaRPr lang="en-GB" sz="1000" b="1">
                        <a:solidFill>
                          <a:srgbClr val="000000"/>
                        </a:solidFill>
                        <a:latin typeface="United Curriculum" pitchFamily="2" charset="0"/>
                        <a:ea typeface="Roboto" panose="02000000000000000000" pitchFamily="2"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Texts and stimulus</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to be taught</a:t>
                      </a:r>
                      <a:endParaRPr lang="en-GB" sz="1000" b="1">
                        <a:solidFill>
                          <a:srgbClr val="000000"/>
                        </a:solidFill>
                        <a:latin typeface="United Curriculum" pitchFamily="2" charset="0"/>
                        <a:ea typeface="Roboto" panose="02000000000000000000" pitchFamily="2" charset="0"/>
                      </a:endParaRP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algn="ctr">
                        <a:lnSpc>
                          <a:spcPct val="100000"/>
                        </a:lnSpc>
                        <a:spcAft>
                          <a:spcPts val="300"/>
                        </a:spcAft>
                      </a:pPr>
                      <a:r>
                        <a:rPr lang="en-US" sz="1000" b="1">
                          <a:solidFill>
                            <a:srgbClr val="000000"/>
                          </a:solidFill>
                          <a:latin typeface="United Curriculum" pitchFamily="2" charset="0"/>
                          <a:ea typeface="Roboto" panose="02000000000000000000" pitchFamily="2" charset="0"/>
                        </a:rPr>
                        <a:t>Writing objectives to be</a:t>
                      </a:r>
                      <a:br>
                        <a:rPr lang="en-US" sz="1000" b="1">
                          <a:solidFill>
                            <a:srgbClr val="000000"/>
                          </a:solidFill>
                          <a:latin typeface="United Curriculum" pitchFamily="2" charset="0"/>
                          <a:ea typeface="Roboto" panose="02000000000000000000" pitchFamily="2" charset="0"/>
                        </a:rPr>
                      </a:br>
                      <a:r>
                        <a:rPr lang="en-US" sz="1000" b="1">
                          <a:solidFill>
                            <a:srgbClr val="000000"/>
                          </a:solidFill>
                          <a:latin typeface="United Curriculum" pitchFamily="2" charset="0"/>
                          <a:ea typeface="Roboto" panose="02000000000000000000" pitchFamily="2" charset="0"/>
                        </a:rPr>
                        <a:t>explicitly reviewed</a:t>
                      </a:r>
                    </a:p>
                  </a:txBody>
                  <a:tcPr marL="36000" marR="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752110688"/>
                  </a:ext>
                </a:extLst>
              </a:tr>
              <a:tr h="1819469">
                <a:tc>
                  <a:txBody>
                    <a:bodyPr/>
                    <a:lstStyle/>
                    <a:p>
                      <a:pPr algn="ctr">
                        <a:lnSpc>
                          <a:spcPct val="100000"/>
                        </a:lnSpc>
                        <a:spcAft>
                          <a:spcPts val="600"/>
                        </a:spcAft>
                      </a:pPr>
                      <a:r>
                        <a:rPr lang="en-US" sz="950" b="1">
                          <a:solidFill>
                            <a:schemeClr val="bg1"/>
                          </a:solidFill>
                          <a:effectLst/>
                          <a:latin typeface="United Curriculum" pitchFamily="2" charset="0"/>
                          <a:cs typeface="Times New Roman" panose="02020603050405020304" pitchFamily="18" charset="0"/>
                        </a:rPr>
                        <a:t>Fact or Fiction: </a:t>
                      </a:r>
                    </a:p>
                    <a:p>
                      <a:pPr algn="ctr">
                        <a:lnSpc>
                          <a:spcPct val="100000"/>
                        </a:lnSpc>
                        <a:spcAft>
                          <a:spcPts val="600"/>
                        </a:spcAft>
                      </a:pPr>
                      <a:r>
                        <a:rPr lang="en-US" sz="900" b="0">
                          <a:solidFill>
                            <a:schemeClr val="bg1"/>
                          </a:solidFill>
                          <a:effectLst/>
                          <a:latin typeface="United Curriculum" pitchFamily="2" charset="0"/>
                          <a:cs typeface="Times New Roman" panose="02020603050405020304" pitchFamily="18" charset="0"/>
                        </a:rPr>
                        <a:t>(2 weeks)</a:t>
                      </a:r>
                      <a:endParaRPr lang="en-GB" sz="900" b="0">
                        <a:solidFill>
                          <a:schemeClr val="bg1"/>
                        </a:solidFill>
                        <a:effectLst/>
                        <a:latin typeface="United Curriculum" pitchFamily="2" charset="0"/>
                        <a:ea typeface="Calibri" panose="020F0502020204030204" pitchFamily="34" charset="0"/>
                        <a:cs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a:spcAft>
                          <a:spcPts val="600"/>
                        </a:spcAft>
                      </a:pPr>
                      <a:r>
                        <a:rPr lang="en-US" sz="800" b="0" i="0" kern="1200">
                          <a:solidFill>
                            <a:schemeClr val="bg1"/>
                          </a:solidFill>
                          <a:effectLst/>
                          <a:latin typeface="Roboto" panose="02000000000000000000" pitchFamily="2" charset="0"/>
                          <a:ea typeface="Roboto" panose="02000000000000000000" pitchFamily="2" charset="0"/>
                          <a:cs typeface="+mn-cs"/>
                        </a:rPr>
                        <a:t>In this final Year 6 non-fiction writing unit, pupils will apply their learning to this independent research and presentation project. </a:t>
                      </a:r>
                      <a:endParaRPr lang="en-US" sz="500" b="0" i="0" kern="1200">
                        <a:solidFill>
                          <a:schemeClr val="bg1"/>
                        </a:solidFill>
                        <a:effectLst/>
                        <a:latin typeface="Roboto" panose="02000000000000000000" pitchFamily="2" charset="0"/>
                        <a:ea typeface="Roboto" panose="02000000000000000000" pitchFamily="2" charset="0"/>
                        <a:cs typeface="+mn-cs"/>
                      </a:endParaRPr>
                    </a:p>
                    <a:p>
                      <a:pPr>
                        <a:spcAft>
                          <a:spcPts val="600"/>
                        </a:spcAft>
                      </a:pPr>
                      <a:r>
                        <a:rPr lang="en-US" sz="800" b="0" i="0" kern="1200">
                          <a:solidFill>
                            <a:schemeClr val="bg1"/>
                          </a:solidFill>
                          <a:effectLst/>
                          <a:latin typeface="Roboto" panose="02000000000000000000" pitchFamily="2" charset="0"/>
                          <a:ea typeface="Roboto" panose="02000000000000000000" pitchFamily="2" charset="0"/>
                          <a:cs typeface="+mn-cs"/>
                        </a:rPr>
                        <a:t>Sharing a selection of ‘History’s Mysteries’, they will review how content, language, grammar and layout can all contribute to meaning and to the impact on the reader.</a:t>
                      </a:r>
                      <a:endParaRPr lang="en-US" sz="500" b="0" i="0" kern="1200">
                        <a:solidFill>
                          <a:schemeClr val="bg1"/>
                        </a:solidFill>
                        <a:effectLst/>
                        <a:latin typeface="Roboto" panose="02000000000000000000" pitchFamily="2" charset="0"/>
                        <a:ea typeface="Roboto" panose="02000000000000000000" pitchFamily="2" charset="0"/>
                        <a:cs typeface="+mn-cs"/>
                      </a:endParaRPr>
                    </a:p>
                    <a:p>
                      <a:pPr>
                        <a:spcAft>
                          <a:spcPts val="600"/>
                        </a:spcAft>
                      </a:pPr>
                      <a:r>
                        <a:rPr lang="en-US" sz="800" b="0" i="0" kern="1200">
                          <a:solidFill>
                            <a:schemeClr val="bg1"/>
                          </a:solidFill>
                          <a:effectLst/>
                          <a:latin typeface="Roboto" panose="02000000000000000000" pitchFamily="2" charset="0"/>
                          <a:ea typeface="Roboto" panose="02000000000000000000" pitchFamily="2" charset="0"/>
                          <a:cs typeface="+mn-cs"/>
                        </a:rPr>
                        <a:t>They will choose their own subject matter to research, making decisions about their writing purposes and how they will present their findings.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800" b="1">
                          <a:solidFill>
                            <a:schemeClr val="bg1"/>
                          </a:solidFill>
                          <a:latin typeface="Roboto" panose="02000000000000000000" pitchFamily="2" charset="0"/>
                          <a:ea typeface="Roboto" panose="02000000000000000000" pitchFamily="2" charset="0"/>
                        </a:rPr>
                        <a:t>Core text: </a:t>
                      </a:r>
                      <a:r>
                        <a:rPr lang="en-US" sz="800" i="1">
                          <a:solidFill>
                            <a:schemeClr val="bg1"/>
                          </a:solidFill>
                          <a:effectLst/>
                          <a:latin typeface="Roboto" panose="02000000000000000000" pitchFamily="2" charset="0"/>
                          <a:ea typeface="Roboto" panose="02000000000000000000" pitchFamily="2" charset="0"/>
                          <a:cs typeface="Times New Roman" panose="02020603050405020304" pitchFamily="18" charset="0"/>
                        </a:rPr>
                        <a:t>History’s Mysteries – National Geographic Kids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GB" sz="800" b="0" i="1">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800" b="1">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Make careful choices in vocabulary and grammar to enhance meaning and effect on their reader </a:t>
                      </a:r>
                    </a:p>
                    <a:p>
                      <a:pPr marL="72000" marR="0" lvl="0" indent="-7200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800">
                          <a:solidFill>
                            <a:schemeClr val="bg1"/>
                          </a:solidFill>
                          <a:latin typeface="Roboto" panose="02000000000000000000" pitchFamily="2" charset="0"/>
                          <a:ea typeface="Roboto" panose="02000000000000000000" pitchFamily="2" charset="0"/>
                        </a:rPr>
                        <a:t>Use a range of different layout devices to structure writing (e.g. columns, bullets, tables, headings)</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GB" sz="800">
                        <a:solidFill>
                          <a:schemeClr val="bg1"/>
                        </a:solidFill>
                        <a:latin typeface="Roboto" panose="02000000000000000000" pitchFamily="2" charset="0"/>
                        <a:ea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During this writing unit, as pupils work independently,  teachers should use the opportunity to meet the specific needs of the pupils in their class by explicitly reviewing any Key Stage One or Key Stage Two writing objectives not yet met, through one-to-one, group or whole class conferencing. </a:t>
                      </a: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endParaRPr lang="en-US" sz="800" b="1">
                        <a:solidFill>
                          <a:schemeClr val="bg1"/>
                        </a:solidFill>
                        <a:latin typeface="Roboto" panose="02000000000000000000" pitchFamily="2"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300"/>
                        </a:spcAft>
                        <a:buClrTx/>
                        <a:buSzTx/>
                        <a:buFont typeface="Arial" panose="020B0604020202020204" pitchFamily="34" charset="0"/>
                        <a:buNone/>
                        <a:tabLst/>
                        <a:defRPr/>
                      </a:pPr>
                      <a:r>
                        <a:rPr lang="en-US" sz="800" b="1">
                          <a:solidFill>
                            <a:schemeClr val="bg1"/>
                          </a:solidFill>
                          <a:latin typeface="Roboto" panose="02000000000000000000" pitchFamily="2" charset="0"/>
                          <a:ea typeface="Roboto" panose="02000000000000000000" pitchFamily="2" charset="0"/>
                        </a:rPr>
                        <a:t>Year 6 Writing composition objectives are built into every Writing Unit.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21799346"/>
                  </a:ext>
                </a:extLst>
              </a:tr>
            </a:tbl>
          </a:graphicData>
        </a:graphic>
      </p:graphicFrame>
      <p:sp>
        <p:nvSpPr>
          <p:cNvPr id="9" name="Text Placeholder 2">
            <a:extLst>
              <a:ext uri="{FF2B5EF4-FFF2-40B4-BE49-F238E27FC236}">
                <a16:creationId xmlns:a16="http://schemas.microsoft.com/office/drawing/2014/main" id="{479FADCB-19C7-49E3-8853-881553AC1A5B}"/>
              </a:ext>
            </a:extLst>
          </p:cNvPr>
          <p:cNvSpPr>
            <a:spLocks noGrp="1"/>
          </p:cNvSpPr>
          <p:nvPr>
            <p:ph type="body" sz="quarter" idx="10"/>
          </p:nvPr>
        </p:nvSpPr>
        <p:spPr/>
        <p:txBody>
          <a:bodyPr/>
          <a:lstStyle/>
          <a:p>
            <a:r>
              <a:rPr lang="en-US" altLang="en-US"/>
              <a:t>Year 6 English</a:t>
            </a:r>
            <a:endParaRPr lang="en-GB">
              <a:ln w="12700">
                <a:solidFill>
                  <a:schemeClr val="accent1"/>
                </a:solidFill>
              </a:ln>
              <a:solidFill>
                <a:schemeClr val="accent1"/>
              </a:solidFill>
            </a:endParaRPr>
          </a:p>
        </p:txBody>
      </p:sp>
      <p:sp>
        <p:nvSpPr>
          <p:cNvPr id="4" name="Text Placeholder 3">
            <a:extLst>
              <a:ext uri="{FF2B5EF4-FFF2-40B4-BE49-F238E27FC236}">
                <a16:creationId xmlns:a16="http://schemas.microsoft.com/office/drawing/2014/main" id="{50C77441-693C-44CD-BF9D-C9CF21ECF127}"/>
              </a:ext>
            </a:extLst>
          </p:cNvPr>
          <p:cNvSpPr>
            <a:spLocks noGrp="1"/>
          </p:cNvSpPr>
          <p:nvPr>
            <p:ph type="body" sz="quarter" idx="11"/>
          </p:nvPr>
        </p:nvSpPr>
        <p:spPr/>
        <p:txBody>
          <a:bodyPr/>
          <a:lstStyle/>
          <a:p>
            <a:r>
              <a:rPr lang="en-US"/>
              <a:t>Year 6: Summer 3/3</a:t>
            </a:r>
            <a:endParaRPr lang="en-GB"/>
          </a:p>
        </p:txBody>
      </p:sp>
      <p:sp>
        <p:nvSpPr>
          <p:cNvPr id="10" name="Text Placeholder 2">
            <a:extLst>
              <a:ext uri="{FF2B5EF4-FFF2-40B4-BE49-F238E27FC236}">
                <a16:creationId xmlns:a16="http://schemas.microsoft.com/office/drawing/2014/main" id="{BE8935E8-D8A0-4C74-A20F-E75D1D38A07A}"/>
              </a:ext>
            </a:extLst>
          </p:cNvPr>
          <p:cNvSpPr txBox="1">
            <a:spLocks/>
          </p:cNvSpPr>
          <p:nvPr/>
        </p:nvSpPr>
        <p:spPr>
          <a:xfrm>
            <a:off x="4826000" y="234234"/>
            <a:ext cx="3078438" cy="458089"/>
          </a:xfrm>
          <a:prstGeom prst="rect">
            <a:avLst/>
          </a:prstGeom>
        </p:spPr>
        <p:txBody>
          <a:bodyPr anchor="ctr"/>
          <a:lstStyle>
            <a:lvl1pPr marL="0" indent="0" algn="l" defTabSz="914400" rtl="0" eaLnBrk="1" latinLnBrk="0" hangingPunct="1">
              <a:lnSpc>
                <a:spcPct val="100000"/>
              </a:lnSpc>
              <a:spcBef>
                <a:spcPts val="0"/>
              </a:spcBef>
              <a:buFont typeface="Arial" panose="020B0604020202020204" pitchFamily="34" charset="0"/>
              <a:buNone/>
              <a:defRPr sz="3000" b="0" kern="1200" baseline="0">
                <a:ln w="12700">
                  <a:solidFill>
                    <a:schemeClr val="bg2"/>
                  </a:solidFill>
                </a:ln>
                <a:solidFill>
                  <a:schemeClr val="bg2"/>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altLang="en-US">
                <a:ln w="12700">
                  <a:solidFill>
                    <a:schemeClr val="accent1"/>
                  </a:solidFill>
                </a:ln>
                <a:solidFill>
                  <a:schemeClr val="accent1"/>
                </a:solidFill>
                <a:latin typeface="United Curriculum" pitchFamily="2" charset="0"/>
              </a:rPr>
              <a:t>Summer 4 / 4</a:t>
            </a:r>
            <a:endParaRPr lang="en-GB">
              <a:ln w="12700">
                <a:solidFill>
                  <a:schemeClr val="accent1"/>
                </a:solidFill>
              </a:ln>
              <a:solidFill>
                <a:schemeClr val="accent1"/>
              </a:solidFill>
              <a:latin typeface="United Curriculum" pitchFamily="2" charset="0"/>
            </a:endParaRPr>
          </a:p>
        </p:txBody>
      </p:sp>
    </p:spTree>
    <p:extLst>
      <p:ext uri="{BB962C8B-B14F-4D97-AF65-F5344CB8AC3E}">
        <p14:creationId xmlns:p14="http://schemas.microsoft.com/office/powerpoint/2010/main" val="1733740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2</a:t>
            </a:r>
            <a:endParaRPr lang="en-GB">
              <a:ln w="12700">
                <a:solidFill>
                  <a:schemeClr val="accent1"/>
                </a:solidFill>
              </a:ln>
              <a:solidFill>
                <a:schemeClr val="accent1"/>
              </a:solidFill>
            </a:endParaRPr>
          </a:p>
        </p:txBody>
      </p:sp>
      <p:graphicFrame>
        <p:nvGraphicFramePr>
          <p:cNvPr id="2" name="Table 1">
            <a:extLst>
              <a:ext uri="{FF2B5EF4-FFF2-40B4-BE49-F238E27FC236}">
                <a16:creationId xmlns:a16="http://schemas.microsoft.com/office/drawing/2014/main" id="{7476CAE9-6A28-E96D-0F0E-CE1560D487AD}"/>
              </a:ext>
            </a:extLst>
          </p:cNvPr>
          <p:cNvGraphicFramePr>
            <a:graphicFrameLocks noGrp="1"/>
          </p:cNvGraphicFramePr>
          <p:nvPr>
            <p:extLst>
              <p:ext uri="{D42A27DB-BD31-4B8C-83A1-F6EECF244321}">
                <p14:modId xmlns:p14="http://schemas.microsoft.com/office/powerpoint/2010/main" val="429609737"/>
              </p:ext>
            </p:extLst>
          </p:nvPr>
        </p:nvGraphicFramePr>
        <p:xfrm>
          <a:off x="203201" y="940753"/>
          <a:ext cx="9185915" cy="5322961"/>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09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  </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Thinker: My Puppy Poet and Me – Eloise Greenfield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Instructions:</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Disgusting Sandwich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Gareth Edwards</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Narrative: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Lubna and Pebble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Wendy Meddour </a:t>
                      </a:r>
                      <a:r>
                        <a:rPr lang="en-US" sz="900" b="0" i="0">
                          <a:solidFill>
                            <a:srgbClr val="FFFFFF"/>
                          </a:solidFill>
                          <a:effectLst/>
                          <a:latin typeface="Roboto" panose="02000000000000000000" pitchFamily="2" charset="0"/>
                          <a:ea typeface="Roboto" panose="02000000000000000000" pitchFamily="2"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6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Narrative:</a:t>
                      </a:r>
                    </a:p>
                    <a:p>
                      <a:pPr algn="ctr">
                        <a:lnSpc>
                          <a:spcPct val="100000"/>
                        </a:lnSpc>
                        <a:spcAft>
                          <a:spcPts val="600"/>
                        </a:spcAft>
                      </a:pPr>
                      <a:r>
                        <a:rPr lang="en-US" sz="90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Lubna</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and Pebble - </a:t>
                      </a:r>
                      <a:r>
                        <a:rPr lang="en-US" sz="900" b="0" i="0">
                          <a:solidFill>
                            <a:srgbClr val="3E9C64"/>
                          </a:solidFill>
                          <a:effectLst/>
                          <a:latin typeface="Roboto" panose="02000000000000000000" pitchFamily="2" charset="0"/>
                          <a:ea typeface="Roboto" panose="02000000000000000000" pitchFamily="2" charset="0"/>
                        </a:rPr>
                        <a:t>Wendy </a:t>
                      </a:r>
                      <a:r>
                        <a:rPr lang="en-US" sz="900" b="0" i="0" err="1">
                          <a:solidFill>
                            <a:srgbClr val="3E9C64"/>
                          </a:solidFill>
                          <a:effectLst/>
                          <a:latin typeface="Roboto" panose="02000000000000000000" pitchFamily="2" charset="0"/>
                          <a:ea typeface="Roboto" panose="02000000000000000000" pitchFamily="2" charset="0"/>
                        </a:rPr>
                        <a:t>Meddour</a:t>
                      </a:r>
                      <a:r>
                        <a:rPr lang="en-US" sz="900" b="0" i="0">
                          <a:solidFill>
                            <a:srgbClr val="3E9C64"/>
                          </a:solidFill>
                          <a:effectLst/>
                          <a:latin typeface="Roboto" panose="02000000000000000000" pitchFamily="2" charset="0"/>
                          <a:ea typeface="Roboto" panose="02000000000000000000" pitchFamily="2" charset="0"/>
                        </a:rPr>
                        <a:t> </a:t>
                      </a:r>
                      <a:r>
                        <a:rPr lang="en-US" sz="900" b="0" i="0">
                          <a:solidFill>
                            <a:srgbClr val="FFFFFF"/>
                          </a:solidFill>
                          <a:effectLst/>
                          <a:latin typeface="Roboto" panose="02000000000000000000" pitchFamily="2" charset="0"/>
                          <a:ea typeface="Roboto" panose="02000000000000000000" pitchFamily="2"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Personal Narratives:</a:t>
                      </a:r>
                    </a:p>
                    <a:p>
                      <a:pPr algn="ctr" rtl="0" fontAlgn="base"/>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Proudest Blue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Ibtihaj</a:t>
                      </a:r>
                    </a:p>
                    <a:p>
                      <a:pPr algn="ctr" rtl="0" fontAlgn="base"/>
                      <a:r>
                        <a:rPr lang="en-US" sz="900" b="0" i="0">
                          <a:solidFill>
                            <a:srgbClr val="3E9C64"/>
                          </a:solidFill>
                          <a:effectLst/>
                          <a:latin typeface="Roboto" panose="02000000000000000000" pitchFamily="2" charset="0"/>
                          <a:ea typeface="Roboto" panose="02000000000000000000" pitchFamily="2" charset="0"/>
                        </a:rPr>
                        <a:t>Muhammad</a:t>
                      </a:r>
                      <a:r>
                        <a:rPr lang="en-US" sz="900" b="0" i="0">
                          <a:solidFill>
                            <a:srgbClr val="FFFFFF"/>
                          </a:solidFill>
                          <a:effectLst/>
                          <a:latin typeface="Roboto" panose="02000000000000000000" pitchFamily="2" charset="0"/>
                          <a:ea typeface="Roboto" panose="02000000000000000000" pitchFamily="2" charset="0"/>
                        </a:rPr>
                        <a:t>​</a:t>
                      </a:r>
                    </a:p>
                    <a:p>
                      <a:pPr algn="ctr" rtl="0" fontAlgn="base"/>
                      <a:endParaRPr lang="en-US" sz="400" b="0" i="0">
                        <a:solidFill>
                          <a:srgbClr val="FFFFFF"/>
                        </a:solidFill>
                        <a:effectLst/>
                        <a:latin typeface="Roboto" panose="02000000000000000000" pitchFamily="2" charset="0"/>
                        <a:ea typeface="Roboto" panose="02000000000000000000" pitchFamily="2"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Punctuation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Don’t Let the Pigeon Drive the Bus! – </a:t>
                      </a:r>
                      <a:r>
                        <a:rPr lang="en-US" sz="900" b="0" i="0">
                          <a:solidFill>
                            <a:schemeClr val="accent1"/>
                          </a:solidFill>
                          <a:effectLst/>
                          <a:latin typeface="Roboto" panose="02000000000000000000" pitchFamily="2" charset="0"/>
                          <a:ea typeface="Roboto" panose="02000000000000000000" pitchFamily="2" charset="0"/>
                        </a:rPr>
                        <a:t>Mo Willems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Letters: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Paddington’s Post – Michael Bond</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Persuasion</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King Who Banned the Dark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Emily Haworth Booth</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hMerge="1">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Persuasive Texts</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King Who Banned the Dark  - </a:t>
                      </a:r>
                      <a:r>
                        <a:rPr lang="en-US" sz="900" b="0" i="0">
                          <a:solidFill>
                            <a:srgbClr val="3E9C64"/>
                          </a:solidFill>
                          <a:effectLst/>
                          <a:latin typeface="Roboto" panose="02000000000000000000" pitchFamily="2" charset="0"/>
                          <a:ea typeface="Roboto" panose="02000000000000000000" pitchFamily="2" charset="0"/>
                        </a:rPr>
                        <a:t>Emily Haworth Booth</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Entertain: </a:t>
                      </a:r>
                      <a:endPar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rtl="0" fontAlgn="base"/>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The Dragon Machine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Helen Ward</a:t>
                      </a:r>
                    </a:p>
                    <a:p>
                      <a:pPr algn="ctr" rtl="0" fontAlgn="base"/>
                      <a:endParaRPr lang="en-US" sz="900" b="0" i="0">
                        <a:solidFill>
                          <a:srgbClr val="3E9C64"/>
                        </a:solidFill>
                        <a:effectLst/>
                        <a:highlight>
                          <a:srgbClr val="8262A6"/>
                        </a:highlight>
                        <a:latin typeface="Roboto" panose="02000000000000000000" pitchFamily="2" charset="0"/>
                        <a:ea typeface="Roboto" panose="02000000000000000000" pitchFamily="2" charset="0"/>
                      </a:endParaRPr>
                    </a:p>
                    <a:p>
                      <a:pPr algn="ctr" rtl="0" fontAlgn="base"/>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algn="ctr" rtl="0" fontAlgn="base"/>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0" i="0">
                        <a:solidFill>
                          <a:schemeClr val="bg1"/>
                        </a:solidFill>
                        <a:effectLst/>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900" b="0">
                          <a:solidFill>
                            <a:srgbClr val="3E9C64"/>
                          </a:solidFill>
                          <a:latin typeface="Roboto" panose="02000000000000000000" pitchFamily="2" charset="0"/>
                          <a:ea typeface="Roboto" panose="02000000000000000000" pitchFamily="2" charset="0"/>
                        </a:rPr>
                        <a:t>Tiger, Tiger, Burning Bright - Poetry Anthology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GB" sz="900" b="0">
                          <a:solidFill>
                            <a:srgbClr val="3E9C64"/>
                          </a:solidFill>
                          <a:latin typeface="Roboto" panose="02000000000000000000" pitchFamily="2" charset="0"/>
                          <a:ea typeface="Roboto" panose="02000000000000000000" pitchFamily="2" charset="0"/>
                        </a:rPr>
                        <a:t> Fiona Waters</a:t>
                      </a:r>
                      <a:r>
                        <a:rPr lang="en-US" sz="900" b="0" i="0">
                          <a:solidFill>
                            <a:srgbClr val="3E9C64"/>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About Real Life:</a:t>
                      </a:r>
                    </a:p>
                    <a:p>
                      <a:pPr algn="ctr" rtl="0" fontAlgn="base"/>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What Do Grown Ups Do All Day?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Virginie</a:t>
                      </a:r>
                    </a:p>
                    <a:p>
                      <a:pPr algn="ctr" rtl="0" fontAlgn="base"/>
                      <a:r>
                        <a:rPr lang="en-US" sz="900" b="0" i="0" err="1">
                          <a:solidFill>
                            <a:srgbClr val="3E9C64"/>
                          </a:solidFill>
                          <a:effectLst/>
                          <a:latin typeface="Roboto" panose="02000000000000000000" pitchFamily="2" charset="0"/>
                          <a:ea typeface="Roboto" panose="02000000000000000000" pitchFamily="2" charset="0"/>
                        </a:rPr>
                        <a:t>Morgand</a:t>
                      </a:r>
                      <a:r>
                        <a:rPr lang="en-US" sz="900" b="0" i="0">
                          <a:solidFill>
                            <a:srgbClr val="FFFFFF"/>
                          </a:solidFill>
                          <a:effectLst/>
                          <a:latin typeface="Roboto" panose="02000000000000000000" pitchFamily="2" charset="0"/>
                          <a:ea typeface="Roboto" panose="02000000000000000000" pitchFamily="2" charset="0"/>
                        </a:rPr>
                        <a:t>​</a:t>
                      </a:r>
                      <a:endParaRPr kumimoji="0" lang="en-US" sz="900" b="0" i="0" u="none" strike="noStrike" kern="1200" cap="none" spc="0" normalizeH="0" baseline="0">
                        <a:ln>
                          <a:noFill/>
                        </a:ln>
                        <a:solidFill>
                          <a:srgbClr val="FFFFFF"/>
                        </a:solidFill>
                        <a:effectLst/>
                        <a:uLnTx/>
                        <a:uFillTx/>
                        <a:latin typeface="Roboto" panose="02000000000000000000" pitchFamily="2" charset="0"/>
                        <a:ea typeface="Roboto" panose="02000000000000000000" pitchFamily="2" charset="0"/>
                        <a:cs typeface="+mn-cs"/>
                      </a:endParaRPr>
                    </a:p>
                    <a:p>
                      <a:pPr algn="ctr" rtl="0" fontAlgn="base"/>
                      <a:endParaRPr kumimoji="0" lang="en-US" sz="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mn-cs"/>
                      </a:endParaRPr>
                    </a:p>
                    <a:p>
                      <a:pPr algn="ctr" rtl="0" fontAlgn="base"/>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rtl="0" fontAlgn="base"/>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Instructions: </a:t>
                      </a:r>
                    </a:p>
                    <a:p>
                      <a:pPr algn="ctr" rtl="0" fontAlgn="base"/>
                      <a:endParaRPr lang="en-US" sz="950" b="1" i="0" u="none" strike="noStrike">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rtl="0" fontAlgn="base"/>
                      <a:r>
                        <a:rPr lang="en-US" sz="900" b="0" i="0" u="none" strike="noStrike">
                          <a:solidFill>
                            <a:schemeClr val="accent1"/>
                          </a:solidFill>
                          <a:effectLst/>
                          <a:latin typeface="Roboto" panose="02000000000000000000" pitchFamily="2" charset="0"/>
                          <a:ea typeface="Roboto" panose="02000000000000000000" pitchFamily="2" charset="0"/>
                        </a:rPr>
                        <a:t>How to Babysit a Grandma – Jean Reagan</a:t>
                      </a:r>
                    </a:p>
                    <a:p>
                      <a:pPr algn="ctr" rtl="0" fontAlgn="base"/>
                      <a:endParaRPr lang="en-US" sz="300" b="0" i="0" u="none" strike="noStrike">
                        <a:solidFill>
                          <a:schemeClr val="accent1"/>
                        </a:solidFill>
                        <a:effectLst/>
                        <a:latin typeface="Roboto" panose="02000000000000000000" pitchFamily="2" charset="0"/>
                        <a:ea typeface="Roboto" panose="02000000000000000000" pitchFamily="2"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p>
                    <a:p>
                      <a:pPr algn="ctr" rtl="0" fontAlgn="base"/>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Files:</a:t>
                      </a:r>
                    </a:p>
                    <a:p>
                      <a:pPr algn="ctr" rtl="0" fontAlgn="base"/>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Monstrous Book of Monsters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US" sz="900" b="0" i="0">
                          <a:solidFill>
                            <a:srgbClr val="3E9C64"/>
                          </a:solidFill>
                          <a:effectLst/>
                          <a:latin typeface="Roboto" panose="02000000000000000000" pitchFamily="2" charset="0"/>
                          <a:ea typeface="Roboto" panose="02000000000000000000" pitchFamily="2" charset="0"/>
                        </a:rPr>
                        <a:t>Johnny Duddle &amp; Aleksei Bitskoff</a:t>
                      </a:r>
                    </a:p>
                    <a:p>
                      <a:pPr algn="ctr" rtl="0" fontAlgn="base"/>
                      <a:endParaRPr lang="en-US" sz="300" b="0" i="0">
                        <a:solidFill>
                          <a:srgbClr val="3E9C64"/>
                        </a:solidFill>
                        <a:effectLst/>
                        <a:latin typeface="Roboto" panose="02000000000000000000" pitchFamily="2" charset="0"/>
                        <a:ea typeface="Roboto" panose="02000000000000000000" pitchFamily="2"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Inventing Narratives: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Night Gardener – The Fan Brothers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Description:</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Tunnel – Anthony Browne</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US" sz="900" i="0">
                          <a:solidFill>
                            <a:schemeClr val="accent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 </a:t>
                      </a: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endParaRPr lang="en-US" sz="900" b="0" i="0">
                        <a:solidFill>
                          <a:srgbClr val="3E9C64"/>
                        </a:solidFill>
                        <a:effectLst/>
                        <a:highlight>
                          <a:srgbClr val="3E9C64"/>
                        </a:highlight>
                        <a:latin typeface="Roboto" panose="02000000000000000000" pitchFamily="2" charset="0"/>
                        <a:ea typeface="Roboto" panose="02000000000000000000" pitchFamily="2" charset="0"/>
                      </a:endParaRPr>
                    </a:p>
                    <a:p>
                      <a:pPr algn="ctr" rtl="0" fontAlgn="base"/>
                      <a:endParaRPr lang="en-US" sz="900" b="0" i="0">
                        <a:solidFill>
                          <a:srgbClr val="3E9C64"/>
                        </a:solidFill>
                        <a:effectLst/>
                        <a:latin typeface="Roboto" panose="02000000000000000000" pitchFamily="2" charset="0"/>
                        <a:ea typeface="Roboto" panose="02000000000000000000" pitchFamily="2" charset="0"/>
                      </a:endParaRPr>
                    </a:p>
                    <a:p>
                      <a:pPr algn="ctr">
                        <a:spcAft>
                          <a:spcPts val="300"/>
                        </a:spcAft>
                      </a:pPr>
                      <a:r>
                        <a:rPr lang="en-GB" sz="900" b="0">
                          <a:solidFill>
                            <a:schemeClr val="accent1"/>
                          </a:solidFill>
                          <a:latin typeface="Roboto" panose="02000000000000000000" pitchFamily="2" charset="0"/>
                          <a:ea typeface="Roboto" panose="02000000000000000000" pitchFamily="2" charset="0"/>
                        </a:rPr>
                        <a:t>An Emotional Menagerie – The School of Life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Recounts: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Augustus &amp; His Smile – Catherine Rayner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Vocabulary:</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Never Smile at a Monkey – Steve Jenkins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strike="noStrike">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Africa, Amazing Africa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Atinuke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Persuasive Language</a:t>
                      </a: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algn="ctr" rtl="0" fontAlgn="base"/>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Promise - </a:t>
                      </a:r>
                      <a:r>
                        <a:rPr lang="en-US" sz="900" b="0" i="0">
                          <a:solidFill>
                            <a:srgbClr val="3E9C64"/>
                          </a:solidFill>
                          <a:effectLst/>
                          <a:latin typeface="Roboto" panose="02000000000000000000" pitchFamily="2" charset="0"/>
                          <a:ea typeface="Roboto" panose="02000000000000000000" pitchFamily="2" charset="0"/>
                        </a:rPr>
                        <a:t>Nicola Davies</a:t>
                      </a:r>
                    </a:p>
                    <a:p>
                      <a:pPr algn="ctr" rtl="0" fontAlgn="base"/>
                      <a:endParaRPr lang="en-US" sz="900" b="0" i="0">
                        <a:solidFill>
                          <a:srgbClr val="3E9C64"/>
                        </a:solidFill>
                        <a:effectLst/>
                        <a:latin typeface="Roboto" panose="02000000000000000000" pitchFamily="2" charset="0"/>
                        <a:ea typeface="Roboto" panose="02000000000000000000" pitchFamily="2" charset="0"/>
                      </a:endParaRPr>
                    </a:p>
                    <a:p>
                      <a:pPr algn="ctr" rtl="0" fontAlgn="base"/>
                      <a:r>
                        <a:rPr lang="en-US" sz="900" b="0" i="0">
                          <a:solidFill>
                            <a:srgbClr val="3E9C64"/>
                          </a:solidFill>
                          <a:effectLst/>
                          <a:latin typeface="Roboto" panose="02000000000000000000" pitchFamily="2" charset="0"/>
                          <a:ea typeface="Roboto" panose="02000000000000000000" pitchFamily="2" charset="0"/>
                        </a:rPr>
                        <a:t> Wangari’s Trees of Peace – Jeanette Winter </a:t>
                      </a:r>
                      <a:r>
                        <a:rPr lang="en-US" sz="900" b="0" i="0">
                          <a:solidFill>
                            <a:srgbClr val="FFFFFF"/>
                          </a:solidFill>
                          <a:effectLst/>
                          <a:latin typeface="Roboto" panose="02000000000000000000" pitchFamily="2" charset="0"/>
                          <a:ea typeface="Roboto" panose="02000000000000000000" pitchFamily="2" charset="0"/>
                        </a:rPr>
                        <a:t>​</a:t>
                      </a:r>
                    </a:p>
                    <a:p>
                      <a:pPr algn="ctr">
                        <a:lnSpc>
                          <a:spcPct val="100000"/>
                        </a:lnSpc>
                        <a:spcAft>
                          <a:spcPts val="600"/>
                        </a:spcAft>
                      </a:pP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Midnight Fair – Gideon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Sterer</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600"/>
                        </a:spcAft>
                      </a:pPr>
                      <a:r>
                        <a:rPr lang="en-US" sz="950" b="1" i="0" strike="noStrike">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Africa, Amazing Africa - Atinuke </a:t>
                      </a:r>
                      <a:endParaRPr lang="en-US" sz="9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Informative Writing</a:t>
                      </a: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Welcome To Our World – </a:t>
                      </a:r>
                      <a:r>
                        <a:rPr kumimoji="0" lang="en-GB"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Arial" panose="020B0604020202020204" pitchFamily="34" charset="0"/>
                        </a:rPr>
                        <a:t>Moira Butterfield</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(1 week)</a:t>
                      </a:r>
                      <a:endParaRPr kumimoji="0" lang="en-GB"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Arial" panose="020B0604020202020204" pitchFamily="34"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Tree>
    <p:extLst>
      <p:ext uri="{BB962C8B-B14F-4D97-AF65-F5344CB8AC3E}">
        <p14:creationId xmlns:p14="http://schemas.microsoft.com/office/powerpoint/2010/main" val="223762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424E4E-11C7-4214-BA1B-68863E47BF20}"/>
              </a:ext>
            </a:extLst>
          </p:cNvPr>
          <p:cNvGraphicFramePr>
            <a:graphicFrameLocks noGrp="1"/>
          </p:cNvGraphicFramePr>
          <p:nvPr>
            <p:extLst>
              <p:ext uri="{D42A27DB-BD31-4B8C-83A1-F6EECF244321}">
                <p14:modId xmlns:p14="http://schemas.microsoft.com/office/powerpoint/2010/main" val="3874404191"/>
              </p:ext>
            </p:extLst>
          </p:nvPr>
        </p:nvGraphicFramePr>
        <p:xfrm>
          <a:off x="222248" y="893429"/>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Jabberwocky – Lewis Carroll</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(1 week)</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Description:</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Once Upon an Ordinary School Day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a:t>
                      </a:r>
                      <a:r>
                        <a:rPr lang="en-GB" sz="900" b="0" i="0" kern="1200">
                          <a:solidFill>
                            <a:schemeClr val="accent1"/>
                          </a:solidFill>
                          <a:effectLst/>
                          <a:latin typeface="Roboto" panose="02000000000000000000" pitchFamily="2" charset="0"/>
                          <a:ea typeface="Roboto" panose="02000000000000000000" pitchFamily="2" charset="0"/>
                          <a:cs typeface="+mn-cs"/>
                        </a:rPr>
                        <a:t>Colin McNaughton</a:t>
                      </a: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r>
                        <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Roboto" panose="02000000000000000000" pitchFamily="2" charset="0"/>
                          <a:ea typeface="Roboto" panose="02000000000000000000" pitchFamily="2" charset="0"/>
                        </a:rPr>
                        <a:t>Instructions: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latin typeface="Roboto" panose="02000000000000000000" pitchFamily="2" charset="0"/>
                          <a:ea typeface="Roboto" panose="02000000000000000000" pitchFamily="2" charset="0"/>
                        </a:rPr>
                        <a:t>Instructions – Neil </a:t>
                      </a:r>
                      <a:r>
                        <a:rPr lang="en-US" sz="900" i="0" err="1">
                          <a:solidFill>
                            <a:schemeClr val="accent1"/>
                          </a:solidFill>
                          <a:latin typeface="Roboto" panose="02000000000000000000" pitchFamily="2" charset="0"/>
                          <a:ea typeface="Roboto" panose="02000000000000000000" pitchFamily="2" charset="0"/>
                        </a:rPr>
                        <a:t>Gaiman</a:t>
                      </a:r>
                      <a:endParaRPr lang="en-US" sz="900" i="0">
                        <a:solidFill>
                          <a:schemeClr val="accent1"/>
                        </a:solidFill>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latin typeface="Roboto" panose="02000000000000000000" pitchFamily="2" charset="0"/>
                          <a:ea typeface="Roboto" panose="02000000000000000000" pitchFamily="2"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Day of the Dinosaurs – Steve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Brusatte</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endParaRPr lang="en-US"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Developing Dialogue: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Stone Age Boy – </a:t>
                      </a:r>
                      <a:r>
                        <a:rPr lang="en-US" sz="900" i="0">
                          <a:solidFill>
                            <a:schemeClr val="accent1"/>
                          </a:solidFill>
                          <a:latin typeface="Roboto" panose="02000000000000000000" pitchFamily="2" charset="0"/>
                          <a:ea typeface="Roboto" panose="02000000000000000000" pitchFamily="2" charset="0"/>
                        </a:rPr>
                        <a:t>Satoshi Kitamura </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Investigating Viewpoint: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Twisted Fairy Tales</a:t>
                      </a:r>
                    </a:p>
                    <a:p>
                      <a:pPr algn="ctr">
                        <a:lnSpc>
                          <a:spcPct val="100000"/>
                        </a:lnSpc>
                        <a:spcAft>
                          <a:spcPts val="600"/>
                        </a:spcAft>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The True Story of the Three Little Pigs – Jon </a:t>
                      </a:r>
                      <a:r>
                        <a:rPr lang="en-US" sz="900" b="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Scieszka</a:t>
                      </a:r>
                      <a:endPar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Discussion: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Fairy Tale Crimes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Who Pushed </a:t>
                      </a:r>
                      <a:r>
                        <a:rPr lang="en-US" sz="90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Humpty</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Dumpty &amp; Other Notorious Nursery Tale Mysteries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David Levinthal</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Reporting: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Fairy Tale Crimes</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Fact Files:</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This is How We Do It – Matt Lamothe</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Fables:</a:t>
                      </a:r>
                      <a:endParaRPr lang="en-US"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4">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Atmosphere:</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Escape From Pompeii – Cristina </a:t>
                      </a:r>
                      <a:r>
                        <a:rPr lang="en-US" sz="900" i="0" err="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Balit</a:t>
                      </a: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(4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Earth Shattering Events – Robin Jacobs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Earth Shattering Events – Robin Jacobs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Persuade: </a:t>
                      </a: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Adverts &amp; Reviews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Izzy Gizmo – Pip Jones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Letter Writing for Different </a:t>
                      </a:r>
                      <a:b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br>
                      <a:r>
                        <a:rPr kumimoji="0" lang="en-US" sz="95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Purposes &amp; Audiences: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The Day The Crayons Quit – Drew </a:t>
                      </a:r>
                      <a:r>
                        <a:rPr kumimoji="0" lang="en-US" sz="900" b="0"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rPr>
                        <a:t>Daywalt</a:t>
                      </a:r>
                      <a:endParaRPr kumimoji="0" lang="en-US" sz="900" b="0"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rPr>
                        <a:t>(3 weeks)</a:t>
                      </a:r>
                      <a:endParaRPr kumimoji="0" lang="en-GB" sz="9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3</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3797145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424E4E-11C7-4214-BA1B-68863E47BF20}"/>
              </a:ext>
            </a:extLst>
          </p:cNvPr>
          <p:cNvGraphicFramePr>
            <a:graphicFrameLocks noGrp="1"/>
          </p:cNvGraphicFramePr>
          <p:nvPr>
            <p:extLst>
              <p:ext uri="{D42A27DB-BD31-4B8C-83A1-F6EECF244321}">
                <p14:modId xmlns:p14="http://schemas.microsoft.com/office/powerpoint/2010/main" val="3989385011"/>
              </p:ext>
            </p:extLst>
          </p:nvPr>
        </p:nvGraphicFramePr>
        <p:xfrm>
          <a:off x="222248" y="893429"/>
          <a:ext cx="9185915" cy="5324489"/>
        </p:xfrm>
        <a:graphic>
          <a:graphicData uri="http://schemas.openxmlformats.org/drawingml/2006/table">
            <a:tbl>
              <a:tblPr firstRow="1" bandRow="1">
                <a:tableStyleId>{5C22544A-7EE6-4342-B048-85BDC9FD1C3A}</a:tableStyleId>
              </a:tblPr>
              <a:tblGrid>
                <a:gridCol w="229011">
                  <a:extLst>
                    <a:ext uri="{9D8B030D-6E8A-4147-A177-3AD203B41FA5}">
                      <a16:colId xmlns:a16="http://schemas.microsoft.com/office/drawing/2014/main" val="3992725249"/>
                    </a:ext>
                  </a:extLst>
                </a:gridCol>
                <a:gridCol w="814264">
                  <a:extLst>
                    <a:ext uri="{9D8B030D-6E8A-4147-A177-3AD203B41FA5}">
                      <a16:colId xmlns:a16="http://schemas.microsoft.com/office/drawing/2014/main" val="2651868341"/>
                    </a:ext>
                  </a:extLst>
                </a:gridCol>
                <a:gridCol w="814264">
                  <a:extLst>
                    <a:ext uri="{9D8B030D-6E8A-4147-A177-3AD203B41FA5}">
                      <a16:colId xmlns:a16="http://schemas.microsoft.com/office/drawing/2014/main" val="4129289550"/>
                    </a:ext>
                  </a:extLst>
                </a:gridCol>
                <a:gridCol w="814264">
                  <a:extLst>
                    <a:ext uri="{9D8B030D-6E8A-4147-A177-3AD203B41FA5}">
                      <a16:colId xmlns:a16="http://schemas.microsoft.com/office/drawing/2014/main" val="3606215477"/>
                    </a:ext>
                  </a:extLst>
                </a:gridCol>
                <a:gridCol w="814264">
                  <a:extLst>
                    <a:ext uri="{9D8B030D-6E8A-4147-A177-3AD203B41FA5}">
                      <a16:colId xmlns:a16="http://schemas.microsoft.com/office/drawing/2014/main" val="3772626618"/>
                    </a:ext>
                  </a:extLst>
                </a:gridCol>
                <a:gridCol w="814264">
                  <a:extLst>
                    <a:ext uri="{9D8B030D-6E8A-4147-A177-3AD203B41FA5}">
                      <a16:colId xmlns:a16="http://schemas.microsoft.com/office/drawing/2014/main" val="2563548700"/>
                    </a:ext>
                  </a:extLst>
                </a:gridCol>
                <a:gridCol w="814264">
                  <a:extLst>
                    <a:ext uri="{9D8B030D-6E8A-4147-A177-3AD203B41FA5}">
                      <a16:colId xmlns:a16="http://schemas.microsoft.com/office/drawing/2014/main" val="3742635946"/>
                    </a:ext>
                  </a:extLst>
                </a:gridCol>
                <a:gridCol w="814264">
                  <a:extLst>
                    <a:ext uri="{9D8B030D-6E8A-4147-A177-3AD203B41FA5}">
                      <a16:colId xmlns:a16="http://schemas.microsoft.com/office/drawing/2014/main" val="1955941352"/>
                    </a:ext>
                  </a:extLst>
                </a:gridCol>
                <a:gridCol w="814264">
                  <a:extLst>
                    <a:ext uri="{9D8B030D-6E8A-4147-A177-3AD203B41FA5}">
                      <a16:colId xmlns:a16="http://schemas.microsoft.com/office/drawing/2014/main" val="2958490395"/>
                    </a:ext>
                  </a:extLst>
                </a:gridCol>
                <a:gridCol w="814264">
                  <a:extLst>
                    <a:ext uri="{9D8B030D-6E8A-4147-A177-3AD203B41FA5}">
                      <a16:colId xmlns:a16="http://schemas.microsoft.com/office/drawing/2014/main" val="4275979608"/>
                    </a:ext>
                  </a:extLst>
                </a:gridCol>
                <a:gridCol w="814264">
                  <a:extLst>
                    <a:ext uri="{9D8B030D-6E8A-4147-A177-3AD203B41FA5}">
                      <a16:colId xmlns:a16="http://schemas.microsoft.com/office/drawing/2014/main" val="2522365074"/>
                    </a:ext>
                  </a:extLst>
                </a:gridCol>
                <a:gridCol w="814264">
                  <a:extLst>
                    <a:ext uri="{9D8B030D-6E8A-4147-A177-3AD203B41FA5}">
                      <a16:colId xmlns:a16="http://schemas.microsoft.com/office/drawing/2014/main" val="2522228324"/>
                    </a:ext>
                  </a:extLst>
                </a:gridCol>
              </a:tblGrid>
              <a:tr h="242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7</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8</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9</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10</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United Curriculum" pitchFamily="2" charset="0"/>
                          <a:ea typeface="Calibri" panose="020F0502020204030204" pitchFamily="34" charset="0"/>
                          <a:cs typeface="Times New Roman" panose="02020603050405020304" pitchFamily="18" charset="0"/>
                        </a:rPr>
                        <a:t>Week 11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879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Poetry:</a:t>
                      </a:r>
                    </a:p>
                    <a:p>
                      <a:pPr algn="ctr">
                        <a:lnSpc>
                          <a:spcPct val="100000"/>
                        </a:lnSpc>
                        <a:spcAft>
                          <a:spcPts val="600"/>
                        </a:spcAft>
                      </a:pPr>
                      <a:r>
                        <a:rPr lang="en-US" sz="900" i="0">
                          <a:solidFill>
                            <a:schemeClr val="accent1"/>
                          </a:solidFill>
                          <a:latin typeface="Roboto" panose="02000000000000000000" pitchFamily="2" charset="0"/>
                          <a:ea typeface="Roboto" panose="02000000000000000000" pitchFamily="2" charset="0"/>
                        </a:rPr>
                        <a:t>Poems Aloud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latin typeface="Roboto" panose="02000000000000000000" pitchFamily="2" charset="0"/>
                          <a:ea typeface="Roboto" panose="02000000000000000000" pitchFamily="2" charset="0"/>
                        </a:rPr>
                        <a:t> Joseph Coelho</a:t>
                      </a:r>
                    </a:p>
                    <a:p>
                      <a:pPr algn="ctr">
                        <a:lnSpc>
                          <a:spcPct val="100000"/>
                        </a:lnSpc>
                        <a:spcAft>
                          <a:spcPts val="600"/>
                        </a:spcAft>
                      </a:pPr>
                      <a:r>
                        <a:rPr lang="en-US" sz="900" i="0">
                          <a:solidFill>
                            <a:schemeClr val="bg1"/>
                          </a:solidFill>
                          <a:latin typeface="Roboto" panose="02000000000000000000" pitchFamily="2" charset="0"/>
                          <a:ea typeface="Roboto" panose="02000000000000000000" pitchFamily="2" charset="0"/>
                        </a:rPr>
                        <a:t>(1 week)</a:t>
                      </a:r>
                      <a:endParaRPr lang="en-GB" sz="900" i="0">
                        <a:solidFill>
                          <a:schemeClr val="bg1"/>
                        </a:solidFill>
                        <a:latin typeface="Roboto" panose="02000000000000000000" pitchFamily="2" charset="0"/>
                        <a:ea typeface="Roboto" panose="02000000000000000000" pitchFamily="2"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Instructional Writing: </a:t>
                      </a:r>
                      <a:r>
                        <a:rPr kumimoji="0" lang="en-US" sz="95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Building With Lego</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rPr>
                        <a:t>Chop, Sizzle Wow: The Silver Spoon Comic Cookbook – Tara Stevens </a:t>
                      </a:r>
                      <a:endParaRPr kumimoji="0" lang="en-GB" sz="900" b="0" i="0" u="none" strike="noStrike" kern="1200" cap="none" spc="0" normalizeH="0" baseline="0" noProof="0">
                        <a:ln>
                          <a:noFill/>
                        </a:ln>
                        <a:solidFill>
                          <a:srgbClr val="3E9C64"/>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latin typeface="Roboto" panose="02000000000000000000" pitchFamily="2" charset="0"/>
                        <a:ea typeface="Roboto" panose="02000000000000000000" pitchFamily="2"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latin typeface="Roboto" panose="02000000000000000000" pitchFamily="2" charset="0"/>
                          <a:ea typeface="Roboto" panose="02000000000000000000" pitchFamily="2" charset="0"/>
                        </a:rPr>
                        <a:t>Developing Description:</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latin typeface="Roboto" panose="02000000000000000000" pitchFamily="2" charset="0"/>
                          <a:ea typeface="Roboto" panose="02000000000000000000" pitchFamily="2" charset="0"/>
                        </a:rPr>
                        <a:t>The Building Boy – Ross Montgomery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latin typeface="Roboto" panose="02000000000000000000" pitchFamily="2" charset="0"/>
                          <a:ea typeface="Roboto" panose="02000000000000000000" pitchFamily="2" charset="0"/>
                        </a:rPr>
                        <a:t>(3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Inform: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Dragonology: The Complete Book of Dragons  – Dugald Steer</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i="0">
                        <a:solidFill>
                          <a:schemeClr val="bg1"/>
                        </a:solidFill>
                        <a:effectLst/>
                        <a:latin typeface="Roboto" panose="02000000000000000000" pitchFamily="2" charset="0"/>
                        <a:ea typeface="Roboto" panose="02000000000000000000" pitchFamily="2" charset="0"/>
                        <a:cs typeface="Times New Roman"/>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dirty="0">
                          <a:solidFill>
                            <a:schemeClr val="bg1"/>
                          </a:solidFill>
                          <a:latin typeface="Roboto" panose="02000000000000000000" pitchFamily="2" charset="0"/>
                          <a:ea typeface="Roboto" panose="02000000000000000000" pitchFamily="2" charset="0"/>
                        </a:rPr>
                        <a:t>Writing Short Stories: </a:t>
                      </a:r>
                      <a:endParaRPr lang="en-GB" sz="9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GB" sz="900" b="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(2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endParaRPr lang="en-US" sz="900" b="1" i="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3916502617"/>
                  </a:ext>
                </a:extLst>
              </a:tr>
              <a:tr h="1697033">
                <a:tc>
                  <a:txBody>
                    <a:bodyPr/>
                    <a:lstStyle/>
                    <a:p>
                      <a:pPr algn="ctr"/>
                      <a:r>
                        <a:rPr lang="en-GB" sz="1000" b="1">
                          <a:solidFill>
                            <a:schemeClr val="bg1"/>
                          </a:solidFill>
                          <a:latin typeface="United Curriculum"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3">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Creating Narrative:</a:t>
                      </a:r>
                      <a:r>
                        <a:rPr lang="en-US" sz="950" b="0" i="0">
                          <a:solidFill>
                            <a:schemeClr val="bg1"/>
                          </a:solidFill>
                          <a:effectLst/>
                          <a:latin typeface="Roboto" panose="02000000000000000000" pitchFamily="2" charset="0"/>
                          <a:ea typeface="Roboto" panose="02000000000000000000" pitchFamily="2" charset="0"/>
                          <a:cs typeface="Times New Roman"/>
                        </a:rPr>
                        <a:t> </a:t>
                      </a:r>
                      <a:br>
                        <a:rPr lang="en-US" sz="950" b="0" i="0">
                          <a:solidFill>
                            <a:schemeClr val="bg1"/>
                          </a:solidFill>
                          <a:effectLst/>
                          <a:latin typeface="Roboto" panose="02000000000000000000" pitchFamily="2" charset="0"/>
                          <a:ea typeface="Roboto" panose="02000000000000000000" pitchFamily="2" charset="0"/>
                          <a:cs typeface="Times New Roman"/>
                        </a:rPr>
                      </a:br>
                      <a:r>
                        <a:rPr lang="en-US" sz="950" b="0" i="0">
                          <a:solidFill>
                            <a:schemeClr val="bg1"/>
                          </a:solidFill>
                          <a:effectLst/>
                          <a:latin typeface="Roboto" panose="02000000000000000000" pitchFamily="2" charset="0"/>
                          <a:ea typeface="Roboto" panose="02000000000000000000" pitchFamily="2" charset="0"/>
                          <a:cs typeface="Times New Roman"/>
                        </a:rPr>
                        <a:t>Traditional Tales</a:t>
                      </a:r>
                    </a:p>
                    <a:p>
                      <a:pPr algn="ctr">
                        <a:lnSpc>
                          <a:spcPct val="100000"/>
                        </a:lnSpc>
                        <a:spcAft>
                          <a:spcPts val="600"/>
                        </a:spcAft>
                      </a:pPr>
                      <a:r>
                        <a:rPr lang="en-US" sz="950" b="0" i="0">
                          <a:solidFill>
                            <a:schemeClr val="accent1"/>
                          </a:solidFill>
                          <a:effectLst/>
                          <a:latin typeface="Roboto" panose="02000000000000000000" pitchFamily="2" charset="0"/>
                          <a:ea typeface="Roboto" panose="02000000000000000000" pitchFamily="2" charset="0"/>
                          <a:cs typeface="Times New Roman"/>
                        </a:rPr>
                        <a:t> </a:t>
                      </a:r>
                      <a:r>
                        <a:rPr lang="en-US" sz="900" b="0" i="0">
                          <a:solidFill>
                            <a:schemeClr val="accent1"/>
                          </a:solidFill>
                          <a:effectLst/>
                          <a:latin typeface="Roboto" panose="02000000000000000000" pitchFamily="2" charset="0"/>
                          <a:ea typeface="Roboto" panose="02000000000000000000" pitchFamily="2" charset="0"/>
                          <a:cs typeface="Times New Roman"/>
                        </a:rPr>
                        <a:t>Usborne Illustrated Arabian Nights</a:t>
                      </a:r>
                    </a:p>
                    <a:p>
                      <a:pPr algn="ctr">
                        <a:lnSpc>
                          <a:spcPct val="100000"/>
                        </a:lnSpc>
                        <a:spcAft>
                          <a:spcPts val="600"/>
                        </a:spcAft>
                      </a:pPr>
                      <a:r>
                        <a:rPr lang="en-US" sz="900" b="0" i="0">
                          <a:solidFill>
                            <a:schemeClr val="bg1"/>
                          </a:solidFill>
                          <a:effectLst/>
                          <a:latin typeface="Roboto" panose="02000000000000000000" pitchFamily="2" charset="0"/>
                          <a:ea typeface="Roboto" panose="02000000000000000000" pitchFamily="2" charset="0"/>
                          <a:cs typeface="Times New Roman"/>
                        </a:rPr>
                        <a:t>(3 weeks)</a:t>
                      </a:r>
                    </a:p>
                    <a:p>
                      <a:pPr algn="ctr">
                        <a:lnSpc>
                          <a:spcPct val="100000"/>
                        </a:lnSpc>
                        <a:spcAft>
                          <a:spcPts val="600"/>
                        </a:spcAft>
                      </a:pPr>
                      <a:endPar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i="0">
                        <a:solidFill>
                          <a:schemeClr val="bg1"/>
                        </a:solidFill>
                        <a:latin typeface="Roboto" panose="02000000000000000000" pitchFamily="2" charset="0"/>
                        <a:ea typeface="Roboto" panose="02000000000000000000" pitchFamily="2" charset="0"/>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Dual Purpose Writing:</a:t>
                      </a:r>
                      <a:r>
                        <a:rPr lang="en-US" sz="950" i="0">
                          <a:solidFill>
                            <a:schemeClr val="bg1"/>
                          </a:solidFill>
                          <a:effectLst/>
                          <a:latin typeface="Roboto" panose="02000000000000000000" pitchFamily="2" charset="0"/>
                          <a:ea typeface="Roboto" panose="02000000000000000000" pitchFamily="2" charset="0"/>
                          <a:cs typeface="Times New Roman"/>
                        </a:rPr>
                        <a:t> </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David Attenborough Wildlife Voiceovers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b="0" i="0" kern="1200">
                          <a:solidFill>
                            <a:schemeClr val="accent1"/>
                          </a:solidFill>
                          <a:effectLst/>
                          <a:latin typeface="Roboto" panose="02000000000000000000" pitchFamily="2" charset="0"/>
                          <a:ea typeface="Roboto" panose="02000000000000000000" pitchFamily="2" charset="0"/>
                          <a:cs typeface="+mn-cs"/>
                        </a:rPr>
                        <a:t>Atlas of Animal Adventures – Rachel Williams/ Emily Hawkins </a:t>
                      </a:r>
                      <a:endParaRPr lang="en-US" sz="900" i="0">
                        <a:solidFill>
                          <a:schemeClr val="accent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 (3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lnSpc>
                          <a:spcPct val="100000"/>
                        </a:lnSpc>
                        <a:spcAft>
                          <a:spcPts val="600"/>
                        </a:spcAft>
                      </a:pPr>
                      <a:endParaRPr lang="en-US" sz="950" b="1" i="0">
                        <a:solidFill>
                          <a:schemeClr val="bg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Creating Narrative:</a:t>
                      </a:r>
                      <a:endParaRPr lang="en-US" sz="950" b="1" i="0">
                        <a:solidFill>
                          <a:schemeClr val="bg1"/>
                        </a:solidFill>
                        <a:effectLst/>
                        <a:highlight>
                          <a:srgbClr val="FFFF00"/>
                        </a:highligh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a:rPr>
                        <a:t>The Great Kapok Tree -- Lynn Cherry</a:t>
                      </a:r>
                      <a:endParaRPr lang="en-US" sz="900" i="0">
                        <a:solidFill>
                          <a:schemeClr val="accent1"/>
                        </a:solidFill>
                        <a:effectLst/>
                        <a:highlight>
                          <a:srgbClr val="FFFF00"/>
                        </a:highligh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Persuasion:</a:t>
                      </a:r>
                      <a:r>
                        <a:rPr lang="en-US" sz="950" i="0">
                          <a:solidFill>
                            <a:schemeClr val="bg1"/>
                          </a:solidFill>
                          <a:effectLst/>
                          <a:latin typeface="Roboto" panose="02000000000000000000" pitchFamily="2" charset="0"/>
                          <a:ea typeface="Roboto" panose="02000000000000000000" pitchFamily="2" charset="0"/>
                          <a:cs typeface="Times New Roman"/>
                        </a:rPr>
                        <a:t> </a:t>
                      </a:r>
                      <a:br>
                        <a:rPr lang="en-US" sz="950" i="0">
                          <a:solidFill>
                            <a:schemeClr val="bg1"/>
                          </a:solidFill>
                          <a:effectLst/>
                          <a:latin typeface="Roboto" panose="02000000000000000000" pitchFamily="2" charset="0"/>
                          <a:ea typeface="Roboto" panose="02000000000000000000" pitchFamily="2" charset="0"/>
                          <a:cs typeface="Times New Roman"/>
                        </a:rPr>
                      </a:br>
                      <a:r>
                        <a:rPr lang="en-US" sz="950" i="0">
                          <a:solidFill>
                            <a:schemeClr val="bg1"/>
                          </a:solidFill>
                          <a:effectLst/>
                          <a:latin typeface="Roboto" panose="02000000000000000000" pitchFamily="2" charset="0"/>
                          <a:ea typeface="Roboto" panose="02000000000000000000" pitchFamily="2" charset="0"/>
                          <a:cs typeface="Times New Roman"/>
                        </a:rPr>
                        <a:t>Save the Rainforest</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 </a:t>
                      </a:r>
                      <a:r>
                        <a:rPr lang="en-US" sz="900" b="0" i="0">
                          <a:solidFill>
                            <a:srgbClr val="3E9C64"/>
                          </a:solidFill>
                          <a:latin typeface="Roboto" panose="02000000000000000000" pitchFamily="2" charset="0"/>
                          <a:ea typeface="Roboto" panose="02000000000000000000" pitchFamily="2" charset="0"/>
                        </a:rPr>
                        <a:t>There’s a ‘Rangtan in </a:t>
                      </a:r>
                      <a:br>
                        <a:rPr lang="en-US" sz="900" b="0" i="0">
                          <a:solidFill>
                            <a:srgbClr val="3E9C64"/>
                          </a:solidFill>
                          <a:latin typeface="Roboto" panose="02000000000000000000" pitchFamily="2" charset="0"/>
                          <a:ea typeface="Roboto" panose="02000000000000000000" pitchFamily="2" charset="0"/>
                        </a:rPr>
                      </a:br>
                      <a:r>
                        <a:rPr lang="en-US" sz="900" b="0" i="0">
                          <a:solidFill>
                            <a:srgbClr val="3E9C64"/>
                          </a:solidFill>
                          <a:latin typeface="Roboto" panose="02000000000000000000" pitchFamily="2" charset="0"/>
                          <a:ea typeface="Roboto" panose="02000000000000000000" pitchFamily="2" charset="0"/>
                        </a:rPr>
                        <a:t>my Bedroom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b="0" i="0">
                          <a:solidFill>
                            <a:srgbClr val="3E9C64"/>
                          </a:solidFill>
                          <a:latin typeface="Roboto" panose="02000000000000000000" pitchFamily="2" charset="0"/>
                          <a:ea typeface="Roboto" panose="02000000000000000000" pitchFamily="2" charset="0"/>
                        </a:rPr>
                        <a:t> James Sellick and </a:t>
                      </a:r>
                      <a:br>
                        <a:rPr lang="en-US" sz="900" b="0" i="0">
                          <a:solidFill>
                            <a:srgbClr val="3E9C64"/>
                          </a:solidFill>
                          <a:latin typeface="Roboto" panose="02000000000000000000" pitchFamily="2" charset="0"/>
                          <a:ea typeface="Roboto" panose="02000000000000000000" pitchFamily="2" charset="0"/>
                        </a:rPr>
                      </a:br>
                      <a:r>
                        <a:rPr lang="en-US" sz="900" b="0" i="0">
                          <a:solidFill>
                            <a:srgbClr val="3E9C64"/>
                          </a:solidFill>
                          <a:latin typeface="Roboto" panose="02000000000000000000" pitchFamily="2" charset="0"/>
                          <a:ea typeface="Roboto" panose="02000000000000000000" pitchFamily="2" charset="0"/>
                        </a:rPr>
                        <a:t>Frann Preston-Gannon</a:t>
                      </a: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( 3 weeks)</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879660222"/>
                  </a:ext>
                </a:extLst>
              </a:tr>
              <a:tr h="1697033">
                <a:tc>
                  <a:txBody>
                    <a:bodyPr/>
                    <a:lstStyle/>
                    <a:p>
                      <a:pPr algn="ctr"/>
                      <a:r>
                        <a:rPr lang="en-GB" sz="1000" b="1">
                          <a:solidFill>
                            <a:schemeClr val="bg1"/>
                          </a:solidFill>
                          <a:latin typeface="United Curriculum"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alpha val="60000"/>
                      </a:schemeClr>
                    </a:solidFill>
                  </a:tcPr>
                </a:tc>
                <a:tc gridSpan="3">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Writing to Entertain: </a:t>
                      </a:r>
                      <a:br>
                        <a:rPr lang="en-US" sz="9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br>
                      <a:r>
                        <a:rPr lang="en-US" sz="95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Personal Recounts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 Quick! Let’s Get Out of Here – Michael Rosen </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1" i="0">
                          <a:solidFill>
                            <a:schemeClr val="tx1"/>
                          </a:solidFill>
                          <a:effectLst/>
                          <a:highlight>
                            <a:srgbClr val="3E9C64"/>
                          </a:highlight>
                          <a:latin typeface="Roboto" panose="02000000000000000000" pitchFamily="2" charset="0"/>
                          <a:ea typeface="Roboto" panose="02000000000000000000" pitchFamily="2" charset="0"/>
                          <a:cs typeface="Times New Roman" panose="02020603050405020304" pitchFamily="18" charset="0"/>
                        </a:rPr>
                        <a:t>Poetry Link</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p>
                      <a:pPr algn="ctr">
                        <a:lnSpc>
                          <a:spcPct val="100000"/>
                        </a:lnSpc>
                        <a:spcAft>
                          <a:spcPts val="600"/>
                        </a:spcAft>
                      </a:pPr>
                      <a:endParaRPr lang="en-GB" sz="95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Discussion</a:t>
                      </a:r>
                      <a:r>
                        <a:rPr lang="en-US" sz="950" i="0">
                          <a:solidFill>
                            <a:schemeClr val="bg1"/>
                          </a:solidFill>
                          <a:effectLst/>
                          <a:latin typeface="Roboto" panose="02000000000000000000" pitchFamily="2" charset="0"/>
                          <a:ea typeface="Roboto" panose="02000000000000000000" pitchFamily="2" charset="0"/>
                          <a:cs typeface="Times New Roman"/>
                        </a:rPr>
                        <a:t>: </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a:rPr>
                        <a:t>This or That? </a:t>
                      </a:r>
                      <a:r>
                        <a:rPr lang="en-US" sz="900" b="0"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t>
                      </a:r>
                      <a:r>
                        <a:rPr lang="en-US" sz="900" i="0">
                          <a:solidFill>
                            <a:schemeClr val="accent1"/>
                          </a:solidFill>
                          <a:effectLst/>
                          <a:latin typeface="Roboto" panose="02000000000000000000" pitchFamily="2" charset="0"/>
                          <a:ea typeface="Roboto" panose="02000000000000000000" pitchFamily="2" charset="0"/>
                          <a:cs typeface="Times New Roman"/>
                        </a:rPr>
                        <a:t> Pippa Goodheart</a:t>
                      </a: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(3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3">
                  <a:txBody>
                    <a:bodyPr/>
                    <a:lstStyle/>
                    <a:p>
                      <a:pPr algn="ctr">
                        <a:lnSpc>
                          <a:spcPct val="100000"/>
                        </a:lnSpc>
                        <a:spcAft>
                          <a:spcPts val="600"/>
                        </a:spcAft>
                      </a:pPr>
                      <a:r>
                        <a:rPr lang="en-US" sz="950" b="1" i="0">
                          <a:solidFill>
                            <a:schemeClr val="bg1"/>
                          </a:solidFill>
                          <a:effectLst/>
                          <a:latin typeface="Roboto" panose="02000000000000000000" pitchFamily="2" charset="0"/>
                          <a:ea typeface="Roboto" panose="02000000000000000000" pitchFamily="2" charset="0"/>
                          <a:cs typeface="Times New Roman"/>
                        </a:rPr>
                        <a:t>Author Study:</a:t>
                      </a:r>
                    </a:p>
                    <a:p>
                      <a:pPr algn="ctr">
                        <a:lnSpc>
                          <a:spcPct val="100000"/>
                        </a:lnSpc>
                        <a:spcAft>
                          <a:spcPts val="600"/>
                        </a:spcAft>
                      </a:pPr>
                      <a:r>
                        <a:rPr lang="en-US" sz="900" i="0">
                          <a:solidFill>
                            <a:schemeClr val="accent1"/>
                          </a:solidFill>
                          <a:effectLst/>
                          <a:latin typeface="Roboto" panose="02000000000000000000" pitchFamily="2" charset="0"/>
                          <a:ea typeface="Roboto" panose="02000000000000000000" pitchFamily="2" charset="0"/>
                          <a:cs typeface="Times New Roman"/>
                        </a:rPr>
                        <a:t> Nicola Davies</a:t>
                      </a:r>
                      <a:endParaRPr lang="en-US"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algn="ctr">
                        <a:lnSpc>
                          <a:spcPct val="100000"/>
                        </a:lnSpc>
                        <a:spcAft>
                          <a:spcPts val="600"/>
                        </a:spcAft>
                      </a:pPr>
                      <a:r>
                        <a:rPr lang="en-US" sz="900" i="0">
                          <a:solidFill>
                            <a:schemeClr val="bg1"/>
                          </a:solidFill>
                          <a:effectLst/>
                          <a:latin typeface="Roboto" panose="02000000000000000000" pitchFamily="2" charset="0"/>
                          <a:ea typeface="Roboto" panose="02000000000000000000" pitchFamily="2" charset="0"/>
                          <a:cs typeface="Times New Roman"/>
                        </a:rPr>
                        <a:t>(3 weeks)</a:t>
                      </a:r>
                      <a:endParaRPr lang="en-GB" sz="900" i="0">
                        <a:solidFill>
                          <a:schemeClr val="bg1"/>
                        </a:solidFill>
                        <a:effectLst/>
                        <a:latin typeface="Roboto" panose="02000000000000000000" pitchFamily="2" charset="0"/>
                        <a:ea typeface="Roboto" panose="02000000000000000000" pitchFamily="2" charset="0"/>
                        <a:cs typeface="Times New Roman"/>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lnSpc>
                          <a:spcPct val="100000"/>
                        </a:lnSpc>
                        <a:spcAft>
                          <a:spcPts val="600"/>
                        </a:spcAft>
                      </a:pPr>
                      <a:r>
                        <a:rPr lang="en-US" sz="950" b="1" i="0" dirty="0">
                          <a:solidFill>
                            <a:schemeClr val="bg1"/>
                          </a:solidFill>
                          <a:effectLst/>
                          <a:latin typeface="Roboto" panose="02000000000000000000" pitchFamily="2" charset="0"/>
                          <a:ea typeface="Roboto" panose="02000000000000000000" pitchFamily="2" charset="0"/>
                          <a:cs typeface="Times New Roman"/>
                        </a:rPr>
                        <a:t>Biography: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US" sz="900" b="0" i="0" dirty="0">
                          <a:solidFill>
                            <a:schemeClr val="accent1"/>
                          </a:solidFill>
                          <a:latin typeface="Roboto" panose="02000000000000000000" pitchFamily="2" charset="0"/>
                          <a:ea typeface="Roboto" panose="02000000000000000000" pitchFamily="2" charset="0"/>
                        </a:rPr>
                        <a:t>Inventors: Incredible stories of the world's most ingenious inventions – Robert Winston</a:t>
                      </a:r>
                      <a:endParaRPr lang="en-US" sz="900" i="0" dirty="0">
                        <a:solidFill>
                          <a:schemeClr val="accent1"/>
                        </a:solidFill>
                        <a:effectLst/>
                        <a:latin typeface="Roboto" panose="02000000000000000000" pitchFamily="2" charset="0"/>
                        <a:ea typeface="Roboto" panose="02000000000000000000" pitchFamily="2" charset="0"/>
                        <a:cs typeface="Times New Roman"/>
                      </a:endParaRPr>
                    </a:p>
                    <a:p>
                      <a:pPr algn="ctr">
                        <a:lnSpc>
                          <a:spcPct val="100000"/>
                        </a:lnSpc>
                        <a:spcAft>
                          <a:spcPts val="600"/>
                        </a:spcAft>
                      </a:pPr>
                      <a:r>
                        <a:rPr lang="en-US" sz="900" i="0" dirty="0">
                          <a:solidFill>
                            <a:schemeClr val="bg1"/>
                          </a:solidFill>
                          <a:effectLst/>
                          <a:latin typeface="Roboto" panose="02000000000000000000" pitchFamily="2" charset="0"/>
                          <a:ea typeface="Roboto" panose="02000000000000000000" pitchFamily="2" charset="0"/>
                          <a:cs typeface="Times New Roman"/>
                        </a:rPr>
                        <a:t> (2 weeks)</a:t>
                      </a:r>
                    </a:p>
                  </a:txBody>
                  <a:tcPr marL="59144" marR="5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pPr algn="ctr">
                        <a:lnSpc>
                          <a:spcPct val="100000"/>
                        </a:lnSpc>
                        <a:spcAft>
                          <a:spcPts val="200"/>
                        </a:spcAft>
                      </a:pPr>
                      <a:endParaRPr lang="en-US"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endParaRPr>
                    </a:p>
                  </a:txBody>
                  <a:tcPr marL="59144" marR="59144" marT="0" marB="0" anchor="ctr">
                    <a:lnL w="12700" cap="flat" cmpd="sng" algn="ctr">
                      <a:solidFill>
                        <a:srgbClr val="052264"/>
                      </a:solidFill>
                      <a:prstDash val="solid"/>
                      <a:round/>
                      <a:headEnd type="none" w="med" len="med"/>
                      <a:tailEnd type="none" w="med" len="med"/>
                    </a:lnL>
                    <a:lnR w="12700" cap="flat" cmpd="sng" algn="ctr">
                      <a:solidFill>
                        <a:srgbClr val="052264"/>
                      </a:solidFill>
                      <a:prstDash val="solid"/>
                      <a:round/>
                      <a:headEnd type="none" w="med" len="med"/>
                      <a:tailEnd type="none" w="med" len="med"/>
                    </a:lnR>
                    <a:lnT w="12700" cap="flat" cmpd="sng" algn="ctr">
                      <a:solidFill>
                        <a:srgbClr val="052264"/>
                      </a:solidFill>
                      <a:prstDash val="solid"/>
                      <a:round/>
                      <a:headEnd type="none" w="med" len="med"/>
                      <a:tailEnd type="none" w="med" len="med"/>
                    </a:lnT>
                    <a:lnB w="12700" cap="flat" cmpd="sng" algn="ctr">
                      <a:solidFill>
                        <a:srgbClr val="052264"/>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a:t>Writing Overview: </a:t>
            </a:r>
            <a:r>
              <a:rPr lang="en-US" altLang="en-US">
                <a:ln w="12700">
                  <a:solidFill>
                    <a:schemeClr val="accent1"/>
                  </a:solidFill>
                </a:ln>
                <a:solidFill>
                  <a:schemeClr val="accent1"/>
                </a:solidFill>
              </a:rPr>
              <a:t>Year 4</a:t>
            </a:r>
            <a:endParaRPr lang="en-GB">
              <a:ln w="12700">
                <a:solidFill>
                  <a:schemeClr val="accent1"/>
                </a:solidFill>
              </a:ln>
              <a:solidFill>
                <a:schemeClr val="accent1"/>
              </a:solidFill>
            </a:endParaRPr>
          </a:p>
        </p:txBody>
      </p:sp>
    </p:spTree>
    <p:extLst>
      <p:ext uri="{BB962C8B-B14F-4D97-AF65-F5344CB8AC3E}">
        <p14:creationId xmlns:p14="http://schemas.microsoft.com/office/powerpoint/2010/main" val="120049530"/>
      </p:ext>
    </p:extLst>
  </p:cSld>
  <p:clrMapOvr>
    <a:masterClrMapping/>
  </p:clrMapOvr>
</p:sld>
</file>

<file path=ppt/theme/theme1.xml><?xml version="1.0" encoding="utf-8"?>
<a:theme xmlns:a="http://schemas.openxmlformats.org/drawingml/2006/main" name="Title Slide">
  <a:themeElements>
    <a:clrScheme name="UL English (Teacher Facing)">
      <a:dk1>
        <a:srgbClr val="FFFFFF"/>
      </a:dk1>
      <a:lt1>
        <a:srgbClr val="000000"/>
      </a:lt1>
      <a:dk2>
        <a:srgbClr val="E6E6E6"/>
      </a:dk2>
      <a:lt2>
        <a:srgbClr val="565656"/>
      </a:lt2>
      <a:accent1>
        <a:srgbClr val="3E9C64"/>
      </a:accent1>
      <a:accent2>
        <a:srgbClr val="D17E3F"/>
      </a:accent2>
      <a:accent3>
        <a:srgbClr val="8262A6"/>
      </a:accent3>
      <a:accent4>
        <a:srgbClr val="4E83BE"/>
      </a:accent4>
      <a:accent5>
        <a:srgbClr val="C35993"/>
      </a:accent5>
      <a:accent6>
        <a:srgbClr val="88A442"/>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English (Teacher Facing)">
      <a:dk1>
        <a:srgbClr val="FFFFFF"/>
      </a:dk1>
      <a:lt1>
        <a:srgbClr val="000000"/>
      </a:lt1>
      <a:dk2>
        <a:srgbClr val="E6E6E6"/>
      </a:dk2>
      <a:lt2>
        <a:srgbClr val="565656"/>
      </a:lt2>
      <a:accent1>
        <a:srgbClr val="3E9C64"/>
      </a:accent1>
      <a:accent2>
        <a:srgbClr val="D17E3F"/>
      </a:accent2>
      <a:accent3>
        <a:srgbClr val="8262A6"/>
      </a:accent3>
      <a:accent4>
        <a:srgbClr val="4E83BE"/>
      </a:accent4>
      <a:accent5>
        <a:srgbClr val="C35993"/>
      </a:accent5>
      <a:accent6>
        <a:srgbClr val="88A442"/>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91FCFB9D42FD408854064C6B7E0F42" ma:contentTypeVersion="19" ma:contentTypeDescription="Create a new document." ma:contentTypeScope="" ma:versionID="8e5bfc8522a7df2ac387c7a94c28ea12">
  <xsd:schema xmlns:xsd="http://www.w3.org/2001/XMLSchema" xmlns:xs="http://www.w3.org/2001/XMLSchema" xmlns:p="http://schemas.microsoft.com/office/2006/metadata/properties" xmlns:ns2="4495cc6d-9d34-4c56-9eea-2f99008174a9" xmlns:ns3="d5f848f1-11d1-4789-b0d1-3abb4b7e0dd3" targetNamespace="http://schemas.microsoft.com/office/2006/metadata/properties" ma:root="true" ma:fieldsID="81159fcbea9afb3206c90b8d4b418710" ns2:_="" ns3:_="">
    <xsd:import namespace="4495cc6d-9d34-4c56-9eea-2f99008174a9"/>
    <xsd:import namespace="d5f848f1-11d1-4789-b0d1-3abb4b7e0d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5cc6d-9d34-4c56-9eea-2f99008174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dd767e7-f598-4303-b262-194409d70b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f848f1-11d1-4789-b0d1-3abb4b7e0dd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077edad-413a-493c-a84f-9bf939aad13b}" ma:internalName="TaxCatchAll" ma:showField="CatchAllData" ma:web="d5f848f1-11d1-4789-b0d1-3abb4b7e0d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5f848f1-11d1-4789-b0d1-3abb4b7e0dd3">
      <UserInfo>
        <DisplayName>Mark Stephenson</DisplayName>
        <AccountId>31</AccountId>
        <AccountType/>
      </UserInfo>
      <UserInfo>
        <DisplayName>Jessica Quinn</DisplayName>
        <AccountId>345</AccountId>
        <AccountType/>
      </UserInfo>
      <UserInfo>
        <DisplayName>Ellen Counter</DisplayName>
        <AccountId>214</AccountId>
        <AccountType/>
      </UserInfo>
      <UserInfo>
        <DisplayName>Caroline Stanley</DisplayName>
        <AccountId>40</AccountId>
        <AccountType/>
      </UserInfo>
      <UserInfo>
        <DisplayName>Tanya Hughes</DisplayName>
        <AccountId>18</AccountId>
        <AccountType/>
      </UserInfo>
      <UserInfo>
        <DisplayName>Charlie Cutler</DisplayName>
        <AccountId>30</AccountId>
        <AccountType/>
      </UserInfo>
      <UserInfo>
        <DisplayName>Emma Wileman</DisplayName>
        <AccountId>934</AccountId>
        <AccountType/>
      </UserInfo>
      <UserInfo>
        <DisplayName>Jennifer Reynolds</DisplayName>
        <AccountId>26</AccountId>
        <AccountType/>
      </UserInfo>
      <UserInfo>
        <DisplayName>Laura Goulden</DisplayName>
        <AccountId>639</AccountId>
        <AccountType/>
      </UserInfo>
      <UserInfo>
        <DisplayName>Mariu Hurriaga</DisplayName>
        <AccountId>262</AccountId>
        <AccountType/>
      </UserInfo>
    </SharedWithUsers>
    <TaxCatchAll xmlns="d5f848f1-11d1-4789-b0d1-3abb4b7e0dd3" xsi:nil="true"/>
    <lcf76f155ced4ddcb4097134ff3c332f xmlns="4495cc6d-9d34-4c56-9eea-2f99008174a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AC5B72-CE80-43E3-B32E-832692DC27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95cc6d-9d34-4c56-9eea-2f99008174a9"/>
    <ds:schemaRef ds:uri="d5f848f1-11d1-4789-b0d1-3abb4b7e0d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20F8DA-C4FB-4450-BACC-F5A742E79B9F}">
  <ds:schemaRefs>
    <ds:schemaRef ds:uri="http://schemas.microsoft.com/office/2006/metadata/properties"/>
    <ds:schemaRef ds:uri="http://www.w3.org/XML/1998/namespace"/>
    <ds:schemaRef ds:uri="http://schemas.microsoft.com/office/infopath/2007/PartnerControls"/>
    <ds:schemaRef ds:uri="http://purl.org/dc/elements/1.1/"/>
    <ds:schemaRef ds:uri="http://purl.org/dc/terms/"/>
    <ds:schemaRef ds:uri="http://purl.org/dc/dcmitype/"/>
    <ds:schemaRef ds:uri="4495cc6d-9d34-4c56-9eea-2f99008174a9"/>
    <ds:schemaRef ds:uri="d5f848f1-11d1-4789-b0d1-3abb4b7e0dd3"/>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16</TotalTime>
  <Words>30030</Words>
  <Application>Microsoft Office PowerPoint</Application>
  <PresentationFormat>A4 Paper (210x297 mm)</PresentationFormat>
  <Paragraphs>2913</Paragraphs>
  <Slides>67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67</vt:i4>
      </vt:variant>
    </vt:vector>
  </HeadingPairs>
  <TitlesOfParts>
    <vt:vector size="73" baseType="lpstr">
      <vt:lpstr>Arial</vt:lpstr>
      <vt:lpstr>Roboto</vt:lpstr>
      <vt:lpstr>United Curriculum</vt:lpstr>
      <vt:lpstr>Calibri</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Chantelle Seaborn</cp:lastModifiedBy>
  <cp:revision>2</cp:revision>
  <cp:lastPrinted>2022-11-29T13:46:10Z</cp:lastPrinted>
  <dcterms:created xsi:type="dcterms:W3CDTF">2021-04-22T13:12:58Z</dcterms:created>
  <dcterms:modified xsi:type="dcterms:W3CDTF">2025-09-09T07:20:07Z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0x0101009291FCFB9D42FD408854064C6B7E0F42</vt:lpwstr>
  </property>
  <property fmtid="{D5CDD505-2E9C-101B-9397-08002B2CF9AE}" pid="3" name="MediaServiceImageTags">
    <vt:lpwstr/>
  </property>
</Properties>
</file>